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9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D6D820-376B-4488-B19E-FB9C26DD43E8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C7EEE55-0C83-410F-887B-C9932FAFA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bbk12.org/cheathamhill/lfs%20update/vocabulary%20and%20word%20walls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VIOqQeJzWQI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creation</a:t>
            </a:r>
          </a:p>
          <a:p>
            <a:r>
              <a:rPr lang="en-US" dirty="0" smtClean="0"/>
              <a:t>Vocabulary information and strategies</a:t>
            </a:r>
          </a:p>
          <a:p>
            <a:r>
              <a:rPr lang="en-US" dirty="0" smtClean="0"/>
              <a:t>Vocabulary work on Text Set Project</a:t>
            </a:r>
          </a:p>
          <a:p>
            <a:r>
              <a:rPr lang="en-US" b="1" dirty="0" smtClean="0"/>
              <a:t>EQs-  How can a web based resource for content reading support my teaching?</a:t>
            </a:r>
          </a:p>
          <a:p>
            <a:r>
              <a:rPr lang="en-US" b="1" dirty="0" smtClean="0"/>
              <a:t>How can vocabulary instruction improve student comprehension of subject matter?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and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students understand language and build background…essential to understanding the topic.</a:t>
            </a:r>
          </a:p>
          <a:p>
            <a:endParaRPr lang="en-US" dirty="0"/>
          </a:p>
          <a:p>
            <a:r>
              <a:rPr lang="en-US" dirty="0" smtClean="0"/>
              <a:t>How: Picture Dictionaries and Word Walls</a:t>
            </a:r>
          </a:p>
          <a:p>
            <a:endParaRPr lang="en-US" dirty="0" smtClean="0"/>
          </a:p>
          <a:p>
            <a:r>
              <a:rPr lang="en-US" dirty="0" smtClean="0"/>
              <a:t>And……………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http://www.cobbk12.org/cheathamhill/lfs%20update/vocabulary%20and%20word%20walls.htm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web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38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http://youtu.be/VIOqQeJzWQI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…………….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today’s learning relate to previous learning about content reading instruction?</a:t>
            </a:r>
          </a:p>
          <a:p>
            <a:endParaRPr lang="en-US" dirty="0" smtClean="0"/>
          </a:p>
          <a:p>
            <a:r>
              <a:rPr lang="en-US" dirty="0" smtClean="0"/>
              <a:t>What did you learn today?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???????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133599"/>
          </a:xfrm>
        </p:spPr>
        <p:txBody>
          <a:bodyPr/>
          <a:lstStyle/>
          <a:p>
            <a:r>
              <a:rPr lang="en-US" dirty="0" smtClean="0"/>
              <a:t>Vocabulary and Content Reading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36576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‘Vocabulary is the most important influence on reading comprehension</a:t>
            </a:r>
            <a:r>
              <a:rPr lang="en-US" dirty="0" smtClean="0">
                <a:solidFill>
                  <a:schemeClr val="tx1"/>
                </a:solidFill>
              </a:rPr>
              <a:t>.’ 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Marlene </a:t>
            </a:r>
            <a:r>
              <a:rPr lang="en-US" dirty="0" err="1" smtClean="0">
                <a:solidFill>
                  <a:schemeClr val="tx1"/>
                </a:solidFill>
              </a:rPr>
              <a:t>Asselin</a:t>
            </a:r>
            <a:r>
              <a:rPr lang="en-US" dirty="0" smtClean="0">
                <a:solidFill>
                  <a:schemeClr val="tx1"/>
                </a:solidFill>
              </a:rPr>
              <a:t> (2002)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Vocabulary </a:t>
            </a:r>
            <a:r>
              <a:rPr lang="en-US" dirty="0"/>
              <a:t>development increases when students have visual images of word meaning and when the words are categorized into groups. </a:t>
            </a:r>
          </a:p>
          <a:p>
            <a:r>
              <a:rPr lang="en-US" dirty="0" smtClean="0"/>
              <a:t>In </a:t>
            </a:r>
            <a:r>
              <a:rPr lang="en-US" dirty="0"/>
              <a:t>order to understand  spoken or written words a student must know 95% of the words.</a:t>
            </a:r>
          </a:p>
          <a:p>
            <a:r>
              <a:rPr lang="en-US" dirty="0" smtClean="0"/>
              <a:t>It </a:t>
            </a:r>
            <a:r>
              <a:rPr lang="en-US" dirty="0"/>
              <a:t>takes a minimum of 15 encounters with a new word for a student to understand and </a:t>
            </a:r>
            <a:r>
              <a:rPr lang="en-US" dirty="0" smtClean="0"/>
              <a:t>apply the </a:t>
            </a:r>
            <a:r>
              <a:rPr lang="en-US" dirty="0"/>
              <a:t>word independently.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says…….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1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words for instruction carefully, focusing on words that are critical for understanding core content. </a:t>
            </a:r>
            <a:endParaRPr lang="en-US" dirty="0" smtClean="0"/>
          </a:p>
          <a:p>
            <a:r>
              <a:rPr lang="en-US" dirty="0"/>
              <a:t>Access students’ prior knowledge through discussion, comparing/contrasting, examples and non-examples.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Multiple exposures are required before a word enters long-term memory.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suggestions to support vocabulary learning for all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en-US" dirty="0"/>
              <a:t>Model and teach students word </a:t>
            </a:r>
            <a:r>
              <a:rPr lang="en-US" dirty="0" smtClean="0"/>
              <a:t>learning strategies </a:t>
            </a:r>
            <a:r>
              <a:rPr lang="en-US" dirty="0"/>
              <a:t>that they can use independently.</a:t>
            </a:r>
          </a:p>
          <a:p>
            <a:endParaRPr lang="en-US" dirty="0" smtClean="0"/>
          </a:p>
          <a:p>
            <a:pPr lvl="1"/>
            <a:r>
              <a:rPr lang="en-US" dirty="0"/>
              <a:t>Teach students to evaluate their understanding of words they read and hear, and to ask questions.</a:t>
            </a:r>
            <a:endParaRPr lang="en-US" sz="4000" dirty="0"/>
          </a:p>
          <a:p>
            <a:r>
              <a:rPr lang="en-US" dirty="0"/>
              <a:t> </a:t>
            </a:r>
            <a:endParaRPr lang="en-US" sz="4400" dirty="0"/>
          </a:p>
          <a:p>
            <a:pPr lvl="1"/>
            <a:r>
              <a:rPr lang="en-US" dirty="0"/>
              <a:t>Teach and model dictionary use using ‘think-</a:t>
            </a:r>
            <a:r>
              <a:rPr lang="en-US" dirty="0" err="1"/>
              <a:t>alouds</a:t>
            </a:r>
            <a:r>
              <a:rPr lang="en-US" dirty="0"/>
              <a:t>’ and discussion of how to choose the most appropriate definition.  </a:t>
            </a:r>
            <a:endParaRPr lang="en-US" sz="4000" dirty="0"/>
          </a:p>
          <a:p>
            <a:r>
              <a:rPr lang="en-US" dirty="0"/>
              <a:t> </a:t>
            </a:r>
            <a:endParaRPr lang="en-US" sz="4400" dirty="0"/>
          </a:p>
          <a:p>
            <a:pPr lvl="1"/>
            <a:r>
              <a:rPr lang="en-US" dirty="0"/>
              <a:t>Teach use of contextual cues to predict word meanings.</a:t>
            </a:r>
            <a:endParaRPr lang="en-US" sz="4000" dirty="0"/>
          </a:p>
          <a:p>
            <a:r>
              <a:rPr lang="en-US" dirty="0"/>
              <a:t> </a:t>
            </a:r>
            <a:endParaRPr lang="en-US" sz="4400" dirty="0"/>
          </a:p>
          <a:p>
            <a:pPr lvl="1"/>
            <a:r>
              <a:rPr lang="en-US" dirty="0"/>
              <a:t>Teach students that some common word parts are important to word meanings.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Vocabulary </a:t>
            </a:r>
            <a:r>
              <a:rPr lang="en-US" dirty="0"/>
              <a:t>in content subjects is dense in words with Greek or Latin roots, prefixes and suffixes.  For example, understanding the meaning of prefixes like pre-, post-, pro-, anti-, bio- can contribute to understanding the large number of words that are built from these prefixes.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Many </a:t>
            </a:r>
            <a:r>
              <a:rPr lang="en-US" dirty="0"/>
              <a:t>dictionaries, including the ‘Longman Dictionary of American English’, include lists of prefixes and suffixes and their meanings.</a:t>
            </a:r>
            <a:endParaRPr lang="en-US" sz="4000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vocabulary cont….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Students write definitions based on dictionaries or other sources/formats in words </a:t>
            </a:r>
            <a:r>
              <a:rPr lang="en-US" u="sng" dirty="0"/>
              <a:t>they</a:t>
            </a:r>
            <a:r>
              <a:rPr lang="en-US" dirty="0"/>
              <a:t> understand.  </a:t>
            </a:r>
            <a:endParaRPr lang="en-US" dirty="0" smtClean="0"/>
          </a:p>
          <a:p>
            <a:pPr lvl="0"/>
            <a:r>
              <a:rPr lang="en-US" dirty="0" smtClean="0"/>
              <a:t>Generate </a:t>
            </a:r>
            <a:r>
              <a:rPr lang="en-US" dirty="0"/>
              <a:t>a sentence using the word.  </a:t>
            </a:r>
            <a:endParaRPr lang="en-US" dirty="0" smtClean="0"/>
          </a:p>
          <a:p>
            <a:pPr lvl="0"/>
            <a:r>
              <a:rPr lang="en-US" dirty="0" smtClean="0"/>
              <a:t>Word </a:t>
            </a:r>
            <a:r>
              <a:rPr lang="en-US" dirty="0"/>
              <a:t>maps (a graphic representation that includes ‘What is it?, What is it like?, What are some examples?’) are an alternative or supplement to traditional dictionary definitions.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A </a:t>
            </a:r>
            <a:r>
              <a:rPr lang="en-US" b="1" dirty="0" smtClean="0"/>
              <a:t>Few  </a:t>
            </a:r>
            <a:r>
              <a:rPr lang="en-US" b="1" dirty="0"/>
              <a:t>Suggested Classroom Vocabulary </a:t>
            </a:r>
            <a:r>
              <a:rPr lang="en-US" b="1" dirty="0" smtClean="0"/>
              <a:t>Routines  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Use </a:t>
            </a:r>
            <a:r>
              <a:rPr lang="en-US" dirty="0"/>
              <a:t>contextual information to write the appropriate vocabulary word in a blank in a sentence or paragraph.  </a:t>
            </a:r>
            <a:endParaRPr lang="en-US" dirty="0" smtClean="0"/>
          </a:p>
          <a:p>
            <a:pPr lvl="0"/>
            <a:r>
              <a:rPr lang="en-US" dirty="0" smtClean="0"/>
              <a:t>This </a:t>
            </a:r>
            <a:r>
              <a:rPr lang="en-US" dirty="0"/>
              <a:t>exercise can be even more powerful if students create and exchange the test sentences with the blanks, which their partners must fill in. </a:t>
            </a:r>
            <a:endParaRPr lang="en-US" dirty="0" smtClean="0"/>
          </a:p>
          <a:p>
            <a:pPr lvl="0"/>
            <a:r>
              <a:rPr lang="en-US" dirty="0" smtClean="0"/>
              <a:t>Students </a:t>
            </a:r>
            <a:r>
              <a:rPr lang="en-US" dirty="0"/>
              <a:t>can be asked to write an alternate word or synonym that would </a:t>
            </a:r>
            <a:r>
              <a:rPr lang="en-US" dirty="0" smtClean="0"/>
              <a:t>preserve the </a:t>
            </a:r>
            <a:r>
              <a:rPr lang="en-US" dirty="0"/>
              <a:t>same meaning in each context.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routines cont…..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Teacher uses and highlights vocabulary often, and students are required to identify and use vocabulary in reading, writing or class discussion.</a:t>
            </a:r>
          </a:p>
          <a:p>
            <a:pPr lvl="0"/>
            <a:r>
              <a:rPr lang="en-US" dirty="0"/>
              <a:t>Teacher selects one or two words from each vocabulary list to lead the class in creating a word web.  </a:t>
            </a:r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word is placed in the center and boxes for two or three categories (e.g. synonyms, types, attributes) are placed around it.  </a:t>
            </a:r>
            <a:endParaRPr lang="en-US" dirty="0" smtClean="0"/>
          </a:p>
          <a:p>
            <a:pPr lvl="0"/>
            <a:r>
              <a:rPr lang="en-US" dirty="0" smtClean="0"/>
              <a:t>Students </a:t>
            </a:r>
            <a:r>
              <a:rPr lang="en-US" dirty="0"/>
              <a:t>then join in to contribute and discuss category examples.  </a:t>
            </a:r>
            <a:endParaRPr lang="en-US" dirty="0" smtClean="0"/>
          </a:p>
          <a:p>
            <a:pPr lvl="0"/>
            <a:r>
              <a:rPr lang="en-US" dirty="0" smtClean="0"/>
              <a:t>Students </a:t>
            </a:r>
            <a:r>
              <a:rPr lang="en-US" dirty="0"/>
              <a:t>can then be assigned to work in small groups to create a web with another vocabulary word.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Cont………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Teacher selects one or two words from each vocabulary list to teach about word parts and their meanings. </a:t>
            </a:r>
            <a:endParaRPr lang="en-US" dirty="0" smtClean="0"/>
          </a:p>
          <a:p>
            <a:pPr lvl="0"/>
            <a:r>
              <a:rPr lang="en-US" dirty="0" smtClean="0"/>
              <a:t>Example- </a:t>
            </a:r>
            <a:r>
              <a:rPr lang="en-US" dirty="0"/>
              <a:t>root ‘port-‘ (transport, import, export, deport) </a:t>
            </a:r>
            <a:endParaRPr lang="en-US" dirty="0" smtClean="0"/>
          </a:p>
          <a:p>
            <a:pPr lvl="0"/>
            <a:r>
              <a:rPr lang="en-US" dirty="0" smtClean="0"/>
              <a:t>If </a:t>
            </a:r>
            <a:r>
              <a:rPr lang="en-US" dirty="0"/>
              <a:t>students understand that the meaning of the root is ‘to carry’, they can use this information to understand and infer relationships between other words with this root.  </a:t>
            </a:r>
            <a:endParaRPr lang="en-US" dirty="0" smtClean="0"/>
          </a:p>
          <a:p>
            <a:pPr lvl="0"/>
            <a:r>
              <a:rPr lang="en-US" dirty="0" smtClean="0"/>
              <a:t>Another example- </a:t>
            </a:r>
            <a:r>
              <a:rPr lang="en-US" b="1" dirty="0" smtClean="0"/>
              <a:t>prefixes</a:t>
            </a:r>
            <a:r>
              <a:rPr lang="en-US" dirty="0" smtClean="0"/>
              <a:t> ‘anti- and pro’ discuss </a:t>
            </a:r>
            <a:r>
              <a:rPr lang="en-US" dirty="0"/>
              <a:t>a web or list of related words that include these prefixes and their meanings.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ideas cont……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637</TotalTime>
  <Words>582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Today’s Learning</vt:lpstr>
      <vt:lpstr>Vocabulary and Content Reading</vt:lpstr>
      <vt:lpstr>Research says…….</vt:lpstr>
      <vt:lpstr>suggestions to support vocabulary learning for all students</vt:lpstr>
      <vt:lpstr>Supporting vocabulary cont….</vt:lpstr>
      <vt:lpstr> A Few  Suggested Classroom Vocabulary Routines    </vt:lpstr>
      <vt:lpstr>Vocabulary routines cont…..</vt:lpstr>
      <vt:lpstr>Vocabulary Cont………</vt:lpstr>
      <vt:lpstr>Vocabulary ideas cont……</vt:lpstr>
      <vt:lpstr>Vocabulary and Concepts</vt:lpstr>
      <vt:lpstr>More web information</vt:lpstr>
      <vt:lpstr>…………….</vt:lpstr>
      <vt:lpstr>???????</vt:lpstr>
    </vt:vector>
  </TitlesOfParts>
  <Company>North Georgia College and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njcain</dc:creator>
  <cp:lastModifiedBy>Norma Jean Cain</cp:lastModifiedBy>
  <cp:revision>25</cp:revision>
  <dcterms:created xsi:type="dcterms:W3CDTF">2011-09-13T21:24:45Z</dcterms:created>
  <dcterms:modified xsi:type="dcterms:W3CDTF">2011-09-19T22:42:14Z</dcterms:modified>
</cp:coreProperties>
</file>