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9" r:id="rId3"/>
    <p:sldId id="270" r:id="rId4"/>
    <p:sldId id="271" r:id="rId5"/>
    <p:sldId id="273" r:id="rId6"/>
    <p:sldId id="276" r:id="rId7"/>
    <p:sldId id="256" r:id="rId8"/>
    <p:sldId id="257" r:id="rId9"/>
    <p:sldId id="258" r:id="rId10"/>
    <p:sldId id="277" r:id="rId11"/>
    <p:sldId id="278" r:id="rId12"/>
    <p:sldId id="261" r:id="rId13"/>
    <p:sldId id="259" r:id="rId14"/>
    <p:sldId id="280" r:id="rId15"/>
    <p:sldId id="275" r:id="rId16"/>
    <p:sldId id="279" r:id="rId17"/>
    <p:sldId id="262" r:id="rId18"/>
    <p:sldId id="263" r:id="rId19"/>
    <p:sldId id="264" r:id="rId20"/>
    <p:sldId id="281" r:id="rId21"/>
    <p:sldId id="26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B4267-8A09-412F-9312-C4B47E68EDF6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SzkrQj36_i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afXpOzgIwQ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Literacy: Main Idea, Cause and Effect</a:t>
            </a:r>
          </a:p>
          <a:p>
            <a:r>
              <a:rPr lang="en-US" dirty="0" smtClean="0"/>
              <a:t>Science activity</a:t>
            </a:r>
          </a:p>
          <a:p>
            <a:r>
              <a:rPr lang="en-US" dirty="0" smtClean="0"/>
              <a:t>Literacy in Science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Chart</a:t>
            </a:r>
            <a:endParaRPr lang="en-US" dirty="0"/>
          </a:p>
        </p:txBody>
      </p:sp>
      <p:pic>
        <p:nvPicPr>
          <p:cNvPr id="4" name="Content Placeholder 3" descr="read.with.someone.anchor.ch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-152400"/>
            <a:ext cx="8473440" cy="11297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Charts </a:t>
            </a:r>
            <a:endParaRPr lang="en-US" dirty="0"/>
          </a:p>
        </p:txBody>
      </p:sp>
      <p:pic>
        <p:nvPicPr>
          <p:cNvPr id="8" name="Content Placeholder 7" descr="anchor chart 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6598" y="1600199"/>
            <a:ext cx="3653028" cy="5181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Noticing New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r>
              <a:rPr lang="en-US" dirty="0" smtClean="0"/>
              <a:t>When students encounter new concepts and information in science, ask them to read and notice their new learning.</a:t>
            </a:r>
          </a:p>
          <a:p>
            <a:pPr>
              <a:buNone/>
            </a:pPr>
            <a:r>
              <a:rPr lang="en-US" dirty="0" smtClean="0"/>
              <a:t>How: Examples</a:t>
            </a:r>
          </a:p>
          <a:p>
            <a:pPr>
              <a:buNone/>
            </a:pPr>
            <a:r>
              <a:rPr lang="en-US" b="1" dirty="0" smtClean="0"/>
              <a:t>Anchor Chart:</a:t>
            </a:r>
          </a:p>
          <a:p>
            <a:r>
              <a:rPr lang="en-US" dirty="0" smtClean="0"/>
              <a:t>How I use to think</a:t>
            </a:r>
          </a:p>
          <a:p>
            <a:r>
              <a:rPr lang="en-US" dirty="0" smtClean="0"/>
              <a:t>How I think now.</a:t>
            </a:r>
          </a:p>
          <a:p>
            <a:pPr>
              <a:buNone/>
            </a:pPr>
            <a:r>
              <a:rPr lang="en-US" b="1" dirty="0" smtClean="0"/>
              <a:t>Notebook with column:</a:t>
            </a:r>
          </a:p>
          <a:p>
            <a:r>
              <a:rPr lang="en-US" dirty="0" smtClean="0"/>
              <a:t>Old thinking</a:t>
            </a:r>
          </a:p>
          <a:p>
            <a:r>
              <a:rPr lang="en-US" dirty="0" smtClean="0"/>
              <a:t>New thinking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of Informational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Photographs, diagrams, close-ups, cut-</a:t>
            </a:r>
            <a:r>
              <a:rPr lang="en-US" dirty="0" err="1" smtClean="0"/>
              <a:t>aways</a:t>
            </a:r>
            <a:r>
              <a:rPr lang="en-US" dirty="0" smtClean="0"/>
              <a:t>, maps, charts, tables, </a:t>
            </a:r>
            <a:r>
              <a:rPr lang="en-US" dirty="0" smtClean="0"/>
              <a:t>graphs….</a:t>
            </a:r>
          </a:p>
          <a:p>
            <a:endParaRPr lang="en-US" dirty="0"/>
          </a:p>
        </p:txBody>
      </p:sp>
      <p:pic>
        <p:nvPicPr>
          <p:cNvPr id="4" name="Picture 3" descr="text featu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3200400"/>
            <a:ext cx="3700463" cy="2786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Features Activity</a:t>
            </a:r>
            <a:endParaRPr lang="en-US" dirty="0"/>
          </a:p>
        </p:txBody>
      </p:sp>
      <p:pic>
        <p:nvPicPr>
          <p:cNvPr id="6" name="Content Placeholder 5" descr="text features ch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71850" y="2910681"/>
            <a:ext cx="3600450" cy="28575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1286" y="3258344"/>
            <a:ext cx="5672138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Much </a:t>
            </a:r>
            <a:r>
              <a:rPr lang="en-US" sz="3600" dirty="0" smtClean="0"/>
              <a:t>information in Science is centered around cause and effect or problem solving format.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33799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514600"/>
            <a:ext cx="5502593" cy="315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Note-taking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39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&gt;&gt;&gt;merge thinking with new information.</a:t>
            </a:r>
          </a:p>
          <a:p>
            <a:pPr>
              <a:buNone/>
            </a:pPr>
            <a:r>
              <a:rPr lang="en-US" dirty="0" smtClean="0"/>
              <a:t>Could </a:t>
            </a:r>
            <a:r>
              <a:rPr lang="en-US" dirty="0" smtClean="0"/>
              <a:t>be confusing for students…Teach students what is important…to write about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note tak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3200400"/>
            <a:ext cx="600075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Posters, Projects, Murals, Mobiles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57150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Summarizing and Synthesizing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 maps- collaborative efforts to illustrate thinking.  </a:t>
            </a:r>
          </a:p>
          <a:p>
            <a:pPr>
              <a:buNone/>
            </a:pPr>
            <a:r>
              <a:rPr lang="en-US" dirty="0" smtClean="0"/>
              <a:t>Example: Topic in center, arms contain pictures or information.  When map is complete, children share how they organized their thinking.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strategies for reading comprehension used in Science Content?</a:t>
            </a:r>
          </a:p>
          <a:p>
            <a:r>
              <a:rPr lang="en-US" dirty="0" smtClean="0"/>
              <a:t>How can main idea activities help students comprehend Science Topics?</a:t>
            </a:r>
          </a:p>
          <a:p>
            <a:r>
              <a:rPr lang="en-US" dirty="0" smtClean="0"/>
              <a:t>How can cause and effect activities help students comprehend Science Topics?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 Map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4411" y="1600200"/>
            <a:ext cx="64951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?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3 things could you share with a teacher who does not use content literacy in a classroom after today’s learning?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Discovering Main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the GIST</a:t>
            </a:r>
          </a:p>
          <a:p>
            <a:r>
              <a:rPr lang="en-US" dirty="0" smtClean="0">
                <a:hlinkClick r:id="rId2"/>
              </a:rPr>
              <a:t>http://youtu.be/SzkrQj36_i0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GIST Activity</a:t>
            </a:r>
          </a:p>
          <a:p>
            <a:endParaRPr lang="en-US" dirty="0"/>
          </a:p>
        </p:txBody>
      </p:sp>
      <p:pic>
        <p:nvPicPr>
          <p:cNvPr id="5" name="Picture 4" descr="ten fing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3262" y="2566986"/>
            <a:ext cx="3986213" cy="2586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tooltip="http://youtu.be/afXpOzgIwQc"/>
              </a:rPr>
              <a:t>http://youtu.be/afXpOzgIwQc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Direct instruction initially to get the concept across</a:t>
            </a:r>
          </a:p>
          <a:p>
            <a:r>
              <a:rPr lang="en-US" dirty="0" smtClean="0"/>
              <a:t>Group work as students become skilled at choosing the main idea. </a:t>
            </a:r>
          </a:p>
          <a:p>
            <a:r>
              <a:rPr lang="en-US" dirty="0" smtClean="0"/>
              <a:t>One strategy - sticky notes to record three to five key details of the paragraph or the passage. </a:t>
            </a:r>
          </a:p>
          <a:p>
            <a:r>
              <a:rPr lang="en-US" dirty="0" smtClean="0"/>
              <a:t>Independently or small groups or whole class. </a:t>
            </a:r>
          </a:p>
          <a:p>
            <a:r>
              <a:rPr lang="en-US" dirty="0" smtClean="0"/>
              <a:t>Teachers can assist students by creating an anchor chart of learning.</a:t>
            </a:r>
          </a:p>
          <a:p>
            <a:r>
              <a:rPr lang="en-US" dirty="0" smtClean="0"/>
              <a:t>Anchor Chart: “What is this passage mostly about?” or “What important overall idea is the author writing about?”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219199"/>
          </a:xfrm>
        </p:spPr>
        <p:txBody>
          <a:bodyPr/>
          <a:lstStyle/>
          <a:p>
            <a:r>
              <a:rPr lang="en-US" dirty="0" smtClean="0"/>
              <a:t>Literacy in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6400800" cy="5334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Learn through observation, recording, and reflecting on experiences.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Gain accurate information from a variety of texts, and visuals.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Construct meaning with vocabulary, concepts, and information by drawing and writing to make learning visible.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Investigate questions that invite discovery and add to learning.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Investigate how natural phenomena impact society--environmental, medical, health issues, etc. and develop informed opinions.</a:t>
            </a:r>
          </a:p>
          <a:p>
            <a:pPr algn="l">
              <a:buFont typeface="Arial" pitchFamily="34" charset="0"/>
              <a:buChar char="•"/>
            </a:pP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ourna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2514600"/>
            <a:ext cx="3876675" cy="46308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introduce students to descriptive writing, scientific habits and way of thinking.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….document thinking and how it evolves.</a:t>
            </a:r>
          </a:p>
          <a:p>
            <a:r>
              <a:rPr lang="en-US" dirty="0" smtClean="0"/>
              <a:t>How: Begin with student thinking about subject. Could be students, questions.</a:t>
            </a:r>
          </a:p>
          <a:p>
            <a:r>
              <a:rPr lang="en-US" dirty="0" smtClean="0"/>
              <a:t>As students learn/explore topic…add to the anchor </a:t>
            </a:r>
            <a:r>
              <a:rPr lang="en-US" dirty="0" smtClean="0"/>
              <a:t>chart.</a:t>
            </a:r>
          </a:p>
          <a:p>
            <a:r>
              <a:rPr lang="en-US" dirty="0" smtClean="0"/>
              <a:t>Anchor Charts work best when created as a visual of student thinking and learning.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</TotalTime>
  <Words>388</Words>
  <Application>Microsoft Office PowerPoint</Application>
  <PresentationFormat>On-screen Show (4:3)</PresentationFormat>
  <Paragraphs>63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Today’s Learning Goals</vt:lpstr>
      <vt:lpstr>EQs</vt:lpstr>
      <vt:lpstr>Discovering Main Idea</vt:lpstr>
      <vt:lpstr>Your Turn</vt:lpstr>
      <vt:lpstr>Main Idea </vt:lpstr>
      <vt:lpstr>Main Idea ?</vt:lpstr>
      <vt:lpstr>Literacy in Science</vt:lpstr>
      <vt:lpstr>Science Journals</vt:lpstr>
      <vt:lpstr>Anchor Charts</vt:lpstr>
      <vt:lpstr>Anchor Chart</vt:lpstr>
      <vt:lpstr>Anchor Charts </vt:lpstr>
      <vt:lpstr>Noticing New Learning</vt:lpstr>
      <vt:lpstr>Features of Informational Text</vt:lpstr>
      <vt:lpstr>Text Features Activity</vt:lpstr>
      <vt:lpstr>Cause and Effect</vt:lpstr>
      <vt:lpstr> Much information in Science is centered around cause and effect or problem solving format.  </vt:lpstr>
      <vt:lpstr>Note-taking Strategies</vt:lpstr>
      <vt:lpstr>Create Posters, Projects, Murals, Mobiles</vt:lpstr>
      <vt:lpstr>Summarizing and Synthesizing</vt:lpstr>
      <vt:lpstr>Mind Map</vt:lpstr>
      <vt:lpstr>?</vt:lpstr>
    </vt:vector>
  </TitlesOfParts>
  <Company>North Georgia College 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in Science</dc:title>
  <dc:creator>njcain</dc:creator>
  <cp:lastModifiedBy>njcain</cp:lastModifiedBy>
  <cp:revision>51</cp:revision>
  <dcterms:created xsi:type="dcterms:W3CDTF">2011-09-08T14:49:34Z</dcterms:created>
  <dcterms:modified xsi:type="dcterms:W3CDTF">2011-09-14T01:43:06Z</dcterms:modified>
</cp:coreProperties>
</file>