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9" r:id="rId3"/>
    <p:sldId id="260" r:id="rId4"/>
    <p:sldId id="269" r:id="rId5"/>
    <p:sldId id="257" r:id="rId6"/>
    <p:sldId id="271" r:id="rId7"/>
    <p:sldId id="258" r:id="rId8"/>
    <p:sldId id="262" r:id="rId9"/>
    <p:sldId id="270" r:id="rId10"/>
    <p:sldId id="273" r:id="rId11"/>
    <p:sldId id="272" r:id="rId12"/>
    <p:sldId id="263" r:id="rId13"/>
    <p:sldId id="264" r:id="rId14"/>
    <p:sldId id="265" r:id="rId15"/>
    <p:sldId id="266" r:id="rId16"/>
    <p:sldId id="267" r:id="rId17"/>
    <p:sldId id="268" r:id="rId1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0" d="100"/>
          <a:sy n="80" d="100"/>
        </p:scale>
        <p:origin x="-876" y="-8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A1E352EA-0C84-471B-B7B0-2793235FDC38}" type="datetimeFigureOut">
              <a:rPr lang="en-US" smtClean="0"/>
              <a:t>9/20/2012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50F2C0F-7E36-4934-9C07-65C19D452C33}" type="slidenum">
              <a:rPr lang="en-US" smtClean="0"/>
              <a:t>‹#›</a:t>
            </a:fld>
            <a:endParaRPr lang="en-US"/>
          </a:p>
        </p:txBody>
      </p:sp>
    </p:spTree>
    <p:extLst>
      <p:ext uri="{BB962C8B-B14F-4D97-AF65-F5344CB8AC3E}">
        <p14:creationId xmlns:p14="http://schemas.microsoft.com/office/powerpoint/2010/main" val="198743317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1E352EA-0C84-471B-B7B0-2793235FDC38}" type="datetimeFigureOut">
              <a:rPr lang="en-US" smtClean="0"/>
              <a:t>9/20/2012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50F2C0F-7E36-4934-9C07-65C19D452C33}" type="slidenum">
              <a:rPr lang="en-US" smtClean="0"/>
              <a:t>‹#›</a:t>
            </a:fld>
            <a:endParaRPr lang="en-US"/>
          </a:p>
        </p:txBody>
      </p:sp>
    </p:spTree>
    <p:extLst>
      <p:ext uri="{BB962C8B-B14F-4D97-AF65-F5344CB8AC3E}">
        <p14:creationId xmlns:p14="http://schemas.microsoft.com/office/powerpoint/2010/main" val="5954205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1E352EA-0C84-471B-B7B0-2793235FDC38}" type="datetimeFigureOut">
              <a:rPr lang="en-US" smtClean="0"/>
              <a:t>9/20/2012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50F2C0F-7E36-4934-9C07-65C19D452C33}" type="slidenum">
              <a:rPr lang="en-US" smtClean="0"/>
              <a:t>‹#›</a:t>
            </a:fld>
            <a:endParaRPr lang="en-US"/>
          </a:p>
        </p:txBody>
      </p:sp>
    </p:spTree>
    <p:extLst>
      <p:ext uri="{BB962C8B-B14F-4D97-AF65-F5344CB8AC3E}">
        <p14:creationId xmlns:p14="http://schemas.microsoft.com/office/powerpoint/2010/main" val="30472957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1E352EA-0C84-471B-B7B0-2793235FDC38}" type="datetimeFigureOut">
              <a:rPr lang="en-US" smtClean="0"/>
              <a:t>9/20/2012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50F2C0F-7E36-4934-9C07-65C19D452C33}" type="slidenum">
              <a:rPr lang="en-US" smtClean="0"/>
              <a:t>‹#›</a:t>
            </a:fld>
            <a:endParaRPr lang="en-US"/>
          </a:p>
        </p:txBody>
      </p:sp>
    </p:spTree>
    <p:extLst>
      <p:ext uri="{BB962C8B-B14F-4D97-AF65-F5344CB8AC3E}">
        <p14:creationId xmlns:p14="http://schemas.microsoft.com/office/powerpoint/2010/main" val="12393663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1E352EA-0C84-471B-B7B0-2793235FDC38}" type="datetimeFigureOut">
              <a:rPr lang="en-US" smtClean="0"/>
              <a:t>9/20/2012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50F2C0F-7E36-4934-9C07-65C19D452C33}" type="slidenum">
              <a:rPr lang="en-US" smtClean="0"/>
              <a:t>‹#›</a:t>
            </a:fld>
            <a:endParaRPr lang="en-US"/>
          </a:p>
        </p:txBody>
      </p:sp>
    </p:spTree>
    <p:extLst>
      <p:ext uri="{BB962C8B-B14F-4D97-AF65-F5344CB8AC3E}">
        <p14:creationId xmlns:p14="http://schemas.microsoft.com/office/powerpoint/2010/main" val="13983450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A1E352EA-0C84-471B-B7B0-2793235FDC38}" type="datetimeFigureOut">
              <a:rPr lang="en-US" smtClean="0"/>
              <a:t>9/20/2012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50F2C0F-7E36-4934-9C07-65C19D452C33}" type="slidenum">
              <a:rPr lang="en-US" smtClean="0"/>
              <a:t>‹#›</a:t>
            </a:fld>
            <a:endParaRPr lang="en-US"/>
          </a:p>
        </p:txBody>
      </p:sp>
    </p:spTree>
    <p:extLst>
      <p:ext uri="{BB962C8B-B14F-4D97-AF65-F5344CB8AC3E}">
        <p14:creationId xmlns:p14="http://schemas.microsoft.com/office/powerpoint/2010/main" val="9730823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1E352EA-0C84-471B-B7B0-2793235FDC38}" type="datetimeFigureOut">
              <a:rPr lang="en-US" smtClean="0"/>
              <a:t>9/20/2012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50F2C0F-7E36-4934-9C07-65C19D452C33}" type="slidenum">
              <a:rPr lang="en-US" smtClean="0"/>
              <a:t>‹#›</a:t>
            </a:fld>
            <a:endParaRPr lang="en-US"/>
          </a:p>
        </p:txBody>
      </p:sp>
    </p:spTree>
    <p:extLst>
      <p:ext uri="{BB962C8B-B14F-4D97-AF65-F5344CB8AC3E}">
        <p14:creationId xmlns:p14="http://schemas.microsoft.com/office/powerpoint/2010/main" val="60634649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1E352EA-0C84-471B-B7B0-2793235FDC38}" type="datetimeFigureOut">
              <a:rPr lang="en-US" smtClean="0"/>
              <a:t>9/20/2012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50F2C0F-7E36-4934-9C07-65C19D452C33}" type="slidenum">
              <a:rPr lang="en-US" smtClean="0"/>
              <a:t>‹#›</a:t>
            </a:fld>
            <a:endParaRPr lang="en-US"/>
          </a:p>
        </p:txBody>
      </p:sp>
    </p:spTree>
    <p:extLst>
      <p:ext uri="{BB962C8B-B14F-4D97-AF65-F5344CB8AC3E}">
        <p14:creationId xmlns:p14="http://schemas.microsoft.com/office/powerpoint/2010/main" val="26761423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1E352EA-0C84-471B-B7B0-2793235FDC38}" type="datetimeFigureOut">
              <a:rPr lang="en-US" smtClean="0"/>
              <a:t>9/20/2012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50F2C0F-7E36-4934-9C07-65C19D452C33}" type="slidenum">
              <a:rPr lang="en-US" smtClean="0"/>
              <a:t>‹#›</a:t>
            </a:fld>
            <a:endParaRPr lang="en-US"/>
          </a:p>
        </p:txBody>
      </p:sp>
    </p:spTree>
    <p:extLst>
      <p:ext uri="{BB962C8B-B14F-4D97-AF65-F5344CB8AC3E}">
        <p14:creationId xmlns:p14="http://schemas.microsoft.com/office/powerpoint/2010/main" val="13895862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1E352EA-0C84-471B-B7B0-2793235FDC38}" type="datetimeFigureOut">
              <a:rPr lang="en-US" smtClean="0"/>
              <a:t>9/20/2012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50F2C0F-7E36-4934-9C07-65C19D452C33}" type="slidenum">
              <a:rPr lang="en-US" smtClean="0"/>
              <a:t>‹#›</a:t>
            </a:fld>
            <a:endParaRPr lang="en-US"/>
          </a:p>
        </p:txBody>
      </p:sp>
    </p:spTree>
    <p:extLst>
      <p:ext uri="{BB962C8B-B14F-4D97-AF65-F5344CB8AC3E}">
        <p14:creationId xmlns:p14="http://schemas.microsoft.com/office/powerpoint/2010/main" val="20432136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1E352EA-0C84-471B-B7B0-2793235FDC38}" type="datetimeFigureOut">
              <a:rPr lang="en-US" smtClean="0"/>
              <a:t>9/20/2012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50F2C0F-7E36-4934-9C07-65C19D452C33}" type="slidenum">
              <a:rPr lang="en-US" smtClean="0"/>
              <a:t>‹#›</a:t>
            </a:fld>
            <a:endParaRPr lang="en-US"/>
          </a:p>
        </p:txBody>
      </p:sp>
    </p:spTree>
    <p:extLst>
      <p:ext uri="{BB962C8B-B14F-4D97-AF65-F5344CB8AC3E}">
        <p14:creationId xmlns:p14="http://schemas.microsoft.com/office/powerpoint/2010/main" val="41601080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1E352EA-0C84-471B-B7B0-2793235FDC38}" type="datetimeFigureOut">
              <a:rPr lang="en-US" smtClean="0"/>
              <a:t>9/20/2012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50F2C0F-7E36-4934-9C07-65C19D452C33}" type="slidenum">
              <a:rPr lang="en-US" smtClean="0"/>
              <a:t>‹#›</a:t>
            </a:fld>
            <a:endParaRPr lang="en-US"/>
          </a:p>
        </p:txBody>
      </p:sp>
    </p:spTree>
    <p:extLst>
      <p:ext uri="{BB962C8B-B14F-4D97-AF65-F5344CB8AC3E}">
        <p14:creationId xmlns:p14="http://schemas.microsoft.com/office/powerpoint/2010/main" val="219679946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hyperlink" Target="http://quest.carnegiefoundation.org/~dpointer/jennifermyers/videos/jmauthchrqtl.htm"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www.youtube.com/watch?v=y-PNCEDxT88&amp;feature=related"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quest.carnegiefoundation.org/~dpointer/jennifermyers/videos/jmwwintroqtl.htm" TargetMode="External"/><Relationship Id="rId2" Type="http://schemas.openxmlformats.org/officeDocument/2006/relationships/hyperlink" Target="http://quest.carnegiefoundation.org/~dpointer/jennifermyers/workshopapproach.htm" TargetMode="External"/><Relationship Id="rId1" Type="http://schemas.openxmlformats.org/officeDocument/2006/relationships/slideLayout" Target="../slideLayouts/slideLayout2.xml"/><Relationship Id="rId4" Type="http://schemas.openxmlformats.org/officeDocument/2006/relationships/hyperlink" Target="http://quest.carnegiefoundation.org/~dpointer/jennifermyers/videos/jmwconf1qtl.htm"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304801"/>
            <a:ext cx="7772400" cy="1904999"/>
          </a:xfrm>
        </p:spPr>
        <p:txBody>
          <a:bodyPr/>
          <a:lstStyle/>
          <a:p>
            <a:r>
              <a:rPr lang="en-US" dirty="0" smtClean="0"/>
              <a:t>Mentor Text</a:t>
            </a:r>
            <a:endParaRPr lang="en-US" dirty="0"/>
          </a:p>
        </p:txBody>
      </p:sp>
      <p:sp>
        <p:nvSpPr>
          <p:cNvPr id="3" name="Subtitle 2"/>
          <p:cNvSpPr>
            <a:spLocks noGrp="1"/>
          </p:cNvSpPr>
          <p:nvPr>
            <p:ph type="subTitle" idx="1"/>
          </p:nvPr>
        </p:nvSpPr>
        <p:spPr>
          <a:xfrm>
            <a:off x="1371600" y="1981200"/>
            <a:ext cx="6400800" cy="3657600"/>
          </a:xfrm>
        </p:spPr>
        <p:txBody>
          <a:bodyPr>
            <a:normAutofit/>
          </a:bodyPr>
          <a:lstStyle/>
          <a:p>
            <a:r>
              <a:rPr lang="en-US" dirty="0" smtClean="0"/>
              <a:t>When teachers use mentor text…they are teaching students to read like writers.</a:t>
            </a:r>
          </a:p>
          <a:p>
            <a:endParaRPr lang="en-US" dirty="0" smtClean="0"/>
          </a:p>
          <a:p>
            <a:r>
              <a:rPr lang="en-US" sz="2200" dirty="0" smtClean="0"/>
              <a:t>Ideas used in this Power Point are from the book, Mentor Texts; Teaching Writing Through Children’s Literature, K-6 by L. </a:t>
            </a:r>
            <a:r>
              <a:rPr lang="en-US" sz="2200" dirty="0" err="1" smtClean="0"/>
              <a:t>Dorfman</a:t>
            </a:r>
            <a:r>
              <a:rPr lang="en-US" sz="2200" dirty="0" smtClean="0"/>
              <a:t> &amp; R. </a:t>
            </a:r>
            <a:r>
              <a:rPr lang="en-US" sz="2200" dirty="0" err="1" smtClean="0"/>
              <a:t>Cappelli</a:t>
            </a:r>
            <a:endParaRPr lang="en-US" sz="2200" dirty="0" smtClean="0"/>
          </a:p>
          <a:p>
            <a:endParaRPr lang="en-US" sz="2200" dirty="0"/>
          </a:p>
        </p:txBody>
      </p:sp>
    </p:spTree>
    <p:extLst>
      <p:ext uri="{BB962C8B-B14F-4D97-AF65-F5344CB8AC3E}">
        <p14:creationId xmlns:p14="http://schemas.microsoft.com/office/powerpoint/2010/main" val="50831050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Author’s Chair</a:t>
            </a:r>
            <a:endParaRPr lang="en-US" dirty="0"/>
          </a:p>
        </p:txBody>
      </p:sp>
      <p:sp>
        <p:nvSpPr>
          <p:cNvPr id="3" name="Content Placeholder 2"/>
          <p:cNvSpPr>
            <a:spLocks noGrp="1"/>
          </p:cNvSpPr>
          <p:nvPr>
            <p:ph idx="1"/>
          </p:nvPr>
        </p:nvSpPr>
        <p:spPr/>
        <p:txBody>
          <a:bodyPr/>
          <a:lstStyle/>
          <a:p>
            <a:r>
              <a:rPr lang="en-US" dirty="0">
                <a:hlinkClick r:id="rId2"/>
              </a:rPr>
              <a:t>http://quest.carnegiefoundation.org/~dpointer/jennifermyers/videos/jmauthchrqtl.htm</a:t>
            </a:r>
            <a:endParaRPr lang="en-US" dirty="0"/>
          </a:p>
        </p:txBody>
      </p:sp>
    </p:spTree>
    <p:extLst>
      <p:ext uri="{BB962C8B-B14F-4D97-AF65-F5344CB8AC3E}">
        <p14:creationId xmlns:p14="http://schemas.microsoft.com/office/powerpoint/2010/main" val="200721113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Modeling Traits</a:t>
            </a:r>
            <a:endParaRPr lang="en-US" dirty="0"/>
          </a:p>
        </p:txBody>
      </p:sp>
      <p:sp>
        <p:nvSpPr>
          <p:cNvPr id="3" name="Content Placeholder 2"/>
          <p:cNvSpPr>
            <a:spLocks noGrp="1"/>
          </p:cNvSpPr>
          <p:nvPr>
            <p:ph idx="1"/>
          </p:nvPr>
        </p:nvSpPr>
        <p:spPr/>
        <p:txBody>
          <a:bodyPr/>
          <a:lstStyle/>
          <a:p>
            <a:r>
              <a:rPr lang="en-US" dirty="0" smtClean="0"/>
              <a:t>These questions guide student thinking about the trait of the writing:</a:t>
            </a:r>
            <a:endParaRPr lang="en-US" dirty="0"/>
          </a:p>
        </p:txBody>
      </p:sp>
    </p:spTree>
    <p:extLst>
      <p:ext uri="{BB962C8B-B14F-4D97-AF65-F5344CB8AC3E}">
        <p14:creationId xmlns:p14="http://schemas.microsoft.com/office/powerpoint/2010/main" val="300396180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lstStyle/>
          <a:p>
            <a:r>
              <a:rPr lang="en-US" dirty="0" smtClean="0"/>
              <a:t>Ideas and Content</a:t>
            </a:r>
            <a:endParaRPr lang="en-US" dirty="0"/>
          </a:p>
        </p:txBody>
      </p:sp>
      <p:sp>
        <p:nvSpPr>
          <p:cNvPr id="3" name="Content Placeholder 2"/>
          <p:cNvSpPr>
            <a:spLocks noGrp="1"/>
          </p:cNvSpPr>
          <p:nvPr>
            <p:ph idx="1"/>
          </p:nvPr>
        </p:nvSpPr>
        <p:spPr>
          <a:xfrm>
            <a:off x="457200" y="1219200"/>
            <a:ext cx="8229600" cy="4906963"/>
          </a:xfrm>
          <a:solidFill>
            <a:srgbClr val="FFFF00"/>
          </a:solidFill>
        </p:spPr>
        <p:txBody>
          <a:bodyPr>
            <a:normAutofit fontScale="85000" lnSpcReduction="10000"/>
          </a:bodyPr>
          <a:lstStyle/>
          <a:p>
            <a:pPr marL="0" indent="0">
              <a:buNone/>
            </a:pPr>
            <a:r>
              <a:rPr lang="en-US" dirty="0" smtClean="0"/>
              <a:t>The ideas and the content are the heart of the message, the main theme.   Together with the details, the ideas and content  enrich and develop that theme. The reason for writing a paper.  Every paper should convey a message and be easy to follow. </a:t>
            </a:r>
          </a:p>
          <a:p>
            <a:pPr marL="0" indent="0">
              <a:buNone/>
            </a:pPr>
            <a:r>
              <a:rPr lang="en-US" b="1" dirty="0" smtClean="0"/>
              <a:t>Model writers questions/thoughts for students:</a:t>
            </a:r>
          </a:p>
          <a:p>
            <a:r>
              <a:rPr lang="en-US" b="1" dirty="0" smtClean="0"/>
              <a:t>What is my message and is it focused and clear?</a:t>
            </a:r>
          </a:p>
          <a:p>
            <a:r>
              <a:rPr lang="en-US" b="1" dirty="0" smtClean="0"/>
              <a:t>Did I include important details relevant to my topic?</a:t>
            </a:r>
          </a:p>
          <a:p>
            <a:r>
              <a:rPr lang="en-US" b="1" dirty="0" smtClean="0"/>
              <a:t>Did the reader learn something new?</a:t>
            </a:r>
          </a:p>
          <a:p>
            <a:r>
              <a:rPr lang="en-US" b="1" dirty="0" smtClean="0"/>
              <a:t>Is my paper interesting and easy to understand?</a:t>
            </a:r>
          </a:p>
          <a:p>
            <a:endParaRPr lang="en-US" dirty="0"/>
          </a:p>
        </p:txBody>
      </p:sp>
    </p:spTree>
    <p:extLst>
      <p:ext uri="{BB962C8B-B14F-4D97-AF65-F5344CB8AC3E}">
        <p14:creationId xmlns:p14="http://schemas.microsoft.com/office/powerpoint/2010/main" val="65982462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Organization</a:t>
            </a:r>
            <a:endParaRPr lang="en-US" dirty="0"/>
          </a:p>
        </p:txBody>
      </p:sp>
      <p:sp>
        <p:nvSpPr>
          <p:cNvPr id="3" name="Content Placeholder 2"/>
          <p:cNvSpPr>
            <a:spLocks noGrp="1"/>
          </p:cNvSpPr>
          <p:nvPr>
            <p:ph idx="1"/>
          </p:nvPr>
        </p:nvSpPr>
        <p:spPr/>
        <p:txBody>
          <a:bodyPr>
            <a:normAutofit fontScale="92500" lnSpcReduction="20000"/>
          </a:bodyPr>
          <a:lstStyle/>
          <a:p>
            <a:pPr marL="0" indent="0">
              <a:buNone/>
            </a:pPr>
            <a:r>
              <a:rPr lang="en-US" dirty="0" smtClean="0"/>
              <a:t>Is the internal structure of a piece of writing, How a writer’s  ideas help a reader move through a paper in a meaningful way. </a:t>
            </a:r>
          </a:p>
          <a:p>
            <a:pPr marL="0" indent="0">
              <a:buNone/>
            </a:pPr>
            <a:r>
              <a:rPr lang="en-US" b="1" dirty="0" smtClean="0"/>
              <a:t>Modeling:</a:t>
            </a:r>
          </a:p>
          <a:p>
            <a:r>
              <a:rPr lang="en-US" b="1" dirty="0" smtClean="0"/>
              <a:t>Does my beginning hook my reader?</a:t>
            </a:r>
          </a:p>
          <a:p>
            <a:r>
              <a:rPr lang="en-US" b="1" dirty="0" smtClean="0"/>
              <a:t>Is my paper easy to follow? Did I choose the best way to organize my story?</a:t>
            </a:r>
          </a:p>
          <a:p>
            <a:r>
              <a:rPr lang="en-US" b="1" dirty="0" smtClean="0"/>
              <a:t>Do my ideas link to a main message?</a:t>
            </a:r>
          </a:p>
          <a:p>
            <a:r>
              <a:rPr lang="en-US" b="1" dirty="0" smtClean="0"/>
              <a:t>Do I have a strong conclusion that wraps up the story?</a:t>
            </a:r>
          </a:p>
          <a:p>
            <a:endParaRPr lang="en-US" dirty="0"/>
          </a:p>
        </p:txBody>
      </p:sp>
    </p:spTree>
    <p:extLst>
      <p:ext uri="{BB962C8B-B14F-4D97-AF65-F5344CB8AC3E}">
        <p14:creationId xmlns:p14="http://schemas.microsoft.com/office/powerpoint/2010/main" val="162551381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Voice</a:t>
            </a:r>
            <a:endParaRPr lang="en-US" dirty="0"/>
          </a:p>
        </p:txBody>
      </p:sp>
      <p:sp>
        <p:nvSpPr>
          <p:cNvPr id="3" name="Content Placeholder 2"/>
          <p:cNvSpPr>
            <a:spLocks noGrp="1"/>
          </p:cNvSpPr>
          <p:nvPr>
            <p:ph idx="1"/>
          </p:nvPr>
        </p:nvSpPr>
        <p:spPr>
          <a:xfrm>
            <a:off x="457200" y="1295400"/>
            <a:ext cx="8229600" cy="5334000"/>
          </a:xfrm>
        </p:spPr>
        <p:txBody>
          <a:bodyPr>
            <a:noAutofit/>
          </a:bodyPr>
          <a:lstStyle/>
          <a:p>
            <a:pPr marL="0" indent="0">
              <a:buNone/>
            </a:pPr>
            <a:r>
              <a:rPr lang="en-US" sz="2800" dirty="0" smtClean="0"/>
              <a:t>The heart, the magic, the wit, along with the feeling and conviction of the individual writer coming out through the words. Voice is what gives writing personality, flavor and style.</a:t>
            </a:r>
            <a:endParaRPr lang="en-US" sz="2800" dirty="0"/>
          </a:p>
          <a:p>
            <a:pPr marL="0" indent="0">
              <a:buNone/>
            </a:pPr>
            <a:r>
              <a:rPr lang="en-US" sz="2800" b="1" dirty="0" smtClean="0"/>
              <a:t>Modeling:</a:t>
            </a:r>
          </a:p>
          <a:p>
            <a:r>
              <a:rPr lang="en-US" sz="2800" b="1" dirty="0" smtClean="0"/>
              <a:t>Questions to think about as you write your paper:</a:t>
            </a:r>
          </a:p>
          <a:p>
            <a:r>
              <a:rPr lang="en-US" sz="2800" b="1" dirty="0" smtClean="0"/>
              <a:t>Can you tell I am enthusiastic about my topic?</a:t>
            </a:r>
          </a:p>
          <a:p>
            <a:r>
              <a:rPr lang="en-US" sz="2800" b="1" dirty="0" smtClean="0"/>
              <a:t>Does this writing sound like me?</a:t>
            </a:r>
          </a:p>
          <a:p>
            <a:r>
              <a:rPr lang="en-US" sz="2800" b="1" dirty="0" smtClean="0"/>
              <a:t>How do I want my readers to feel?</a:t>
            </a:r>
          </a:p>
          <a:p>
            <a:r>
              <a:rPr lang="en-US" sz="2800" b="1" dirty="0" smtClean="0"/>
              <a:t>Will my story hold readers' attention? Will they want to hear more?</a:t>
            </a:r>
          </a:p>
          <a:p>
            <a:endParaRPr lang="en-US" sz="2800" dirty="0" smtClean="0"/>
          </a:p>
          <a:p>
            <a:r>
              <a:rPr lang="en-US" sz="2800" dirty="0" smtClean="0"/>
              <a:t> </a:t>
            </a:r>
            <a:endParaRPr lang="en-US" sz="2800" dirty="0"/>
          </a:p>
        </p:txBody>
      </p:sp>
    </p:spTree>
    <p:extLst>
      <p:ext uri="{BB962C8B-B14F-4D97-AF65-F5344CB8AC3E}">
        <p14:creationId xmlns:p14="http://schemas.microsoft.com/office/powerpoint/2010/main" val="19404156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Word Choice</a:t>
            </a:r>
            <a:endParaRPr lang="en-US" dirty="0"/>
          </a:p>
        </p:txBody>
      </p:sp>
      <p:sp>
        <p:nvSpPr>
          <p:cNvPr id="3" name="Content Placeholder 2"/>
          <p:cNvSpPr>
            <a:spLocks noGrp="1"/>
          </p:cNvSpPr>
          <p:nvPr>
            <p:ph idx="1"/>
          </p:nvPr>
        </p:nvSpPr>
        <p:spPr>
          <a:xfrm>
            <a:off x="457200" y="1447800"/>
            <a:ext cx="8229600" cy="4678363"/>
          </a:xfrm>
        </p:spPr>
        <p:txBody>
          <a:bodyPr>
            <a:normAutofit fontScale="92500" lnSpcReduction="20000"/>
          </a:bodyPr>
          <a:lstStyle/>
          <a:p>
            <a:pPr marL="0" indent="0">
              <a:buNone/>
            </a:pPr>
            <a:r>
              <a:rPr lang="en-US" dirty="0" smtClean="0"/>
              <a:t>Using  rich, colorful, precise language that moves and enlightens the reader. Using specific words to create images, capture a reader's attention and make a story memorable.</a:t>
            </a:r>
          </a:p>
          <a:p>
            <a:pPr marL="0" indent="0">
              <a:buNone/>
            </a:pPr>
            <a:r>
              <a:rPr lang="en-US" b="1" dirty="0" smtClean="0"/>
              <a:t>Modeling</a:t>
            </a:r>
          </a:p>
          <a:p>
            <a:r>
              <a:rPr lang="en-US" b="1" dirty="0" smtClean="0"/>
              <a:t>Look at your paper and decide:</a:t>
            </a:r>
          </a:p>
          <a:p>
            <a:r>
              <a:rPr lang="en-US" b="1" dirty="0" smtClean="0"/>
              <a:t>Have I used some strong verbs or colorful phrases that grab my reader?</a:t>
            </a:r>
          </a:p>
          <a:p>
            <a:r>
              <a:rPr lang="en-US" b="1" dirty="0" smtClean="0"/>
              <a:t>Have I chosen the most precise word?</a:t>
            </a:r>
          </a:p>
          <a:p>
            <a:r>
              <a:rPr lang="en-US" b="1" dirty="0" smtClean="0"/>
              <a:t>Have I used any unique words?</a:t>
            </a:r>
          </a:p>
          <a:p>
            <a:r>
              <a:rPr lang="en-US" b="1" dirty="0" smtClean="0"/>
              <a:t>Did I repeat common words too many times?</a:t>
            </a:r>
          </a:p>
          <a:p>
            <a:endParaRPr lang="en-US" b="1" dirty="0"/>
          </a:p>
        </p:txBody>
      </p:sp>
    </p:spTree>
    <p:extLst>
      <p:ext uri="{BB962C8B-B14F-4D97-AF65-F5344CB8AC3E}">
        <p14:creationId xmlns:p14="http://schemas.microsoft.com/office/powerpoint/2010/main" val="327655432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Sentence Fluency</a:t>
            </a:r>
            <a:endParaRPr lang="en-US" dirty="0"/>
          </a:p>
        </p:txBody>
      </p:sp>
      <p:sp>
        <p:nvSpPr>
          <p:cNvPr id="3" name="Content Placeholder 2"/>
          <p:cNvSpPr>
            <a:spLocks noGrp="1"/>
          </p:cNvSpPr>
          <p:nvPr>
            <p:ph idx="1"/>
          </p:nvPr>
        </p:nvSpPr>
        <p:spPr/>
        <p:txBody>
          <a:bodyPr>
            <a:normAutofit fontScale="92500" lnSpcReduction="20000"/>
          </a:bodyPr>
          <a:lstStyle/>
          <a:p>
            <a:pPr marL="0" indent="0">
              <a:buNone/>
            </a:pPr>
            <a:r>
              <a:rPr lang="en-US" dirty="0" smtClean="0"/>
              <a:t>Rhythm  and flow of the language, the sound of word patterns, the way in which the writing plays to the ear--not just to the eye. Fluent writing has rhythm.  Sentences vary in length and structure.  It is easy and pleasurable to read aloud.  </a:t>
            </a:r>
          </a:p>
          <a:p>
            <a:pPr marL="0" indent="0">
              <a:buNone/>
            </a:pPr>
            <a:r>
              <a:rPr lang="en-US" b="1" dirty="0" smtClean="0"/>
              <a:t>Modeling:</a:t>
            </a:r>
          </a:p>
          <a:p>
            <a:r>
              <a:rPr lang="en-US" b="1" dirty="0"/>
              <a:t>I</a:t>
            </a:r>
            <a:r>
              <a:rPr lang="en-US" b="1" dirty="0" smtClean="0"/>
              <a:t>s my story easy to read?</a:t>
            </a:r>
          </a:p>
          <a:p>
            <a:r>
              <a:rPr lang="en-US" b="1" dirty="0" smtClean="0"/>
              <a:t>Do my sentences begin in different ways?</a:t>
            </a:r>
          </a:p>
          <a:p>
            <a:r>
              <a:rPr lang="en-US" b="1" dirty="0" smtClean="0"/>
              <a:t>Did I use some long and some short sentences?</a:t>
            </a:r>
          </a:p>
          <a:p>
            <a:r>
              <a:rPr lang="en-US" b="1" dirty="0" smtClean="0"/>
              <a:t>Does my paper sound smooth as I read it aloud?</a:t>
            </a:r>
          </a:p>
          <a:p>
            <a:endParaRPr lang="en-US" b="1" dirty="0" smtClean="0"/>
          </a:p>
          <a:p>
            <a:pPr marL="0" indent="0">
              <a:buNone/>
            </a:pPr>
            <a:endParaRPr lang="en-US" b="1" dirty="0" smtClean="0"/>
          </a:p>
        </p:txBody>
      </p:sp>
    </p:spTree>
    <p:extLst>
      <p:ext uri="{BB962C8B-B14F-4D97-AF65-F5344CB8AC3E}">
        <p14:creationId xmlns:p14="http://schemas.microsoft.com/office/powerpoint/2010/main" val="128763411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Conventions</a:t>
            </a:r>
            <a:endParaRPr lang="en-US" dirty="0"/>
          </a:p>
        </p:txBody>
      </p:sp>
      <p:sp>
        <p:nvSpPr>
          <p:cNvPr id="3" name="Content Placeholder 2"/>
          <p:cNvSpPr>
            <a:spLocks noGrp="1"/>
          </p:cNvSpPr>
          <p:nvPr>
            <p:ph idx="1"/>
          </p:nvPr>
        </p:nvSpPr>
        <p:spPr/>
        <p:txBody>
          <a:bodyPr>
            <a:normAutofit fontScale="77500" lnSpcReduction="20000"/>
          </a:bodyPr>
          <a:lstStyle/>
          <a:p>
            <a:pPr marL="0" indent="0">
              <a:buNone/>
            </a:pPr>
            <a:r>
              <a:rPr lang="en-US" dirty="0" smtClean="0"/>
              <a:t>mechanical correctness of the piece--  spelling,  grammar and usage, paragraphing, use of capitals and punctuation. conventions.  These include spelling, punctuation, grammar, capitalization and paragraphing.  Proper use of conventions make a story easy for others to read.</a:t>
            </a:r>
          </a:p>
          <a:p>
            <a:pPr marL="0" indent="0">
              <a:buNone/>
            </a:pPr>
            <a:r>
              <a:rPr lang="en-US" b="1" dirty="0" smtClean="0"/>
              <a:t>Modeling:</a:t>
            </a:r>
          </a:p>
          <a:p>
            <a:r>
              <a:rPr lang="en-US" b="1" dirty="0" smtClean="0"/>
              <a:t>Did I leave spaces between words and sentences?</a:t>
            </a:r>
          </a:p>
          <a:p>
            <a:r>
              <a:rPr lang="en-US" b="1" dirty="0" smtClean="0"/>
              <a:t>Did I use a title?</a:t>
            </a:r>
          </a:p>
          <a:p>
            <a:r>
              <a:rPr lang="en-US" b="1" dirty="0" smtClean="0"/>
              <a:t>Did I use correct punctuation?</a:t>
            </a:r>
          </a:p>
          <a:p>
            <a:r>
              <a:rPr lang="en-US" b="1" dirty="0" smtClean="0"/>
              <a:t>Did I use capital letters in the right places?</a:t>
            </a:r>
          </a:p>
          <a:p>
            <a:r>
              <a:rPr lang="en-US" b="1" dirty="0" smtClean="0"/>
              <a:t>Have I proofread for correct spelling and grammar?</a:t>
            </a:r>
          </a:p>
          <a:p>
            <a:r>
              <a:rPr lang="en-US" b="1" dirty="0" smtClean="0"/>
              <a:t>Have I indented any new paragraphs?</a:t>
            </a:r>
          </a:p>
          <a:p>
            <a:endParaRPr lang="en-US" b="1" dirty="0" smtClean="0"/>
          </a:p>
          <a:p>
            <a:pPr marL="0" indent="0">
              <a:buNone/>
            </a:pPr>
            <a:endParaRPr lang="en-US" dirty="0"/>
          </a:p>
        </p:txBody>
      </p:sp>
    </p:spTree>
    <p:extLst>
      <p:ext uri="{BB962C8B-B14F-4D97-AF65-F5344CB8AC3E}">
        <p14:creationId xmlns:p14="http://schemas.microsoft.com/office/powerpoint/2010/main" val="358994089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Introducing Mentor Texts</a:t>
            </a:r>
            <a:endParaRPr lang="en-US" dirty="0"/>
          </a:p>
        </p:txBody>
      </p:sp>
      <p:sp>
        <p:nvSpPr>
          <p:cNvPr id="3" name="Content Placeholder 2"/>
          <p:cNvSpPr>
            <a:spLocks noGrp="1"/>
          </p:cNvSpPr>
          <p:nvPr>
            <p:ph idx="1"/>
          </p:nvPr>
        </p:nvSpPr>
        <p:spPr/>
        <p:txBody>
          <a:bodyPr/>
          <a:lstStyle/>
          <a:p>
            <a:r>
              <a:rPr lang="en-US" dirty="0" smtClean="0"/>
              <a:t>Use as a Read-Aloud</a:t>
            </a:r>
          </a:p>
          <a:p>
            <a:r>
              <a:rPr lang="en-US" dirty="0" smtClean="0"/>
              <a:t>Teacher/Students respond first as readers.</a:t>
            </a:r>
          </a:p>
          <a:p>
            <a:pPr marL="0" indent="0">
              <a:buNone/>
            </a:pPr>
            <a:r>
              <a:rPr lang="en-US" dirty="0" smtClean="0"/>
              <a:t>	(share and model thinking about text)</a:t>
            </a:r>
          </a:p>
          <a:p>
            <a:r>
              <a:rPr lang="en-US" dirty="0" smtClean="0"/>
              <a:t>Next, Teacher/Students respond as writers…shared writing…….</a:t>
            </a:r>
          </a:p>
          <a:p>
            <a:pPr marL="0" indent="0">
              <a:buNone/>
            </a:pPr>
            <a:r>
              <a:rPr lang="en-US" dirty="0" smtClean="0"/>
              <a:t>	(Share and model writing about the text)</a:t>
            </a:r>
          </a:p>
          <a:p>
            <a:r>
              <a:rPr lang="en-US" dirty="0" smtClean="0"/>
              <a:t>Students write</a:t>
            </a:r>
            <a:endParaRPr lang="en-US" dirty="0"/>
          </a:p>
        </p:txBody>
      </p:sp>
    </p:spTree>
    <p:extLst>
      <p:ext uri="{BB962C8B-B14F-4D97-AF65-F5344CB8AC3E}">
        <p14:creationId xmlns:p14="http://schemas.microsoft.com/office/powerpoint/2010/main" val="89931366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Shared writing…. </a:t>
            </a:r>
            <a:endParaRPr lang="en-US" dirty="0"/>
          </a:p>
        </p:txBody>
      </p:sp>
      <p:sp>
        <p:nvSpPr>
          <p:cNvPr id="3" name="Content Placeholder 2"/>
          <p:cNvSpPr>
            <a:spLocks noGrp="1"/>
          </p:cNvSpPr>
          <p:nvPr>
            <p:ph idx="1"/>
          </p:nvPr>
        </p:nvSpPr>
        <p:spPr/>
        <p:txBody>
          <a:bodyPr/>
          <a:lstStyle/>
          <a:p>
            <a:pPr marL="0" indent="0">
              <a:buNone/>
            </a:pPr>
            <a:r>
              <a:rPr lang="en-US" dirty="0" smtClean="0"/>
              <a:t>Through a short focused mini-lesson.</a:t>
            </a:r>
          </a:p>
          <a:p>
            <a:r>
              <a:rPr lang="en-US" dirty="0" smtClean="0"/>
              <a:t>Teacher demonstrates the skill or strategy.</a:t>
            </a:r>
          </a:p>
          <a:p>
            <a:r>
              <a:rPr lang="en-US" dirty="0" smtClean="0"/>
              <a:t>Shared or guided experience with the writing.</a:t>
            </a:r>
          </a:p>
          <a:p>
            <a:r>
              <a:rPr lang="en-US" dirty="0" smtClean="0"/>
              <a:t>Students work on individual writing.</a:t>
            </a:r>
          </a:p>
          <a:p>
            <a:r>
              <a:rPr lang="en-US" dirty="0" smtClean="0"/>
              <a:t>Students confer with teacher or peers about their writing.</a:t>
            </a:r>
          </a:p>
          <a:p>
            <a:r>
              <a:rPr lang="en-US" dirty="0" smtClean="0"/>
              <a:t>Students share their writing. (small or large group)</a:t>
            </a:r>
          </a:p>
          <a:p>
            <a:pPr marL="0" indent="0">
              <a:buNone/>
            </a:pPr>
            <a:endParaRPr lang="en-US" dirty="0"/>
          </a:p>
        </p:txBody>
      </p:sp>
    </p:spTree>
    <p:extLst>
      <p:ext uri="{BB962C8B-B14F-4D97-AF65-F5344CB8AC3E}">
        <p14:creationId xmlns:p14="http://schemas.microsoft.com/office/powerpoint/2010/main" val="423221814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hlinkClick r:id="rId2"/>
              </a:rPr>
              <a:t>http://www.youtube.com/watch?v=y-PNCEDxT88&amp;feature=related</a:t>
            </a:r>
            <a:endParaRPr lang="en-US" dirty="0"/>
          </a:p>
        </p:txBody>
      </p:sp>
      <p:sp>
        <p:nvSpPr>
          <p:cNvPr id="3" name="Content Placeholder 2"/>
          <p:cNvSpPr>
            <a:spLocks noGrp="1"/>
          </p:cNvSpPr>
          <p:nvPr>
            <p:ph idx="1"/>
          </p:nvPr>
        </p:nvSpPr>
        <p:spPr/>
        <p:txBody>
          <a:bodyPr/>
          <a:lstStyle/>
          <a:p>
            <a:endParaRPr lang="en-US"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14395" y="1752591"/>
            <a:ext cx="4563904" cy="34185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00179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Mentor Texts Are…</a:t>
            </a:r>
            <a:br>
              <a:rPr lang="en-US" dirty="0" smtClean="0"/>
            </a:br>
            <a:endParaRPr lang="en-US" dirty="0"/>
          </a:p>
        </p:txBody>
      </p:sp>
      <p:sp>
        <p:nvSpPr>
          <p:cNvPr id="3" name="Content Placeholder 2"/>
          <p:cNvSpPr>
            <a:spLocks noGrp="1"/>
          </p:cNvSpPr>
          <p:nvPr>
            <p:ph idx="1"/>
          </p:nvPr>
        </p:nvSpPr>
        <p:spPr/>
        <p:txBody>
          <a:bodyPr/>
          <a:lstStyle/>
          <a:p>
            <a:r>
              <a:rPr lang="en-US" dirty="0" smtClean="0"/>
              <a:t>Books students can borrow ideas from and/or imitate the writing style of the author.</a:t>
            </a:r>
          </a:p>
          <a:p>
            <a:endParaRPr lang="en-US" dirty="0"/>
          </a:p>
        </p:txBody>
      </p:sp>
    </p:spTree>
    <p:extLst>
      <p:ext uri="{BB962C8B-B14F-4D97-AF65-F5344CB8AC3E}">
        <p14:creationId xmlns:p14="http://schemas.microsoft.com/office/powerpoint/2010/main" val="316814814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Writing</a:t>
            </a:r>
            <a:endParaRPr lang="en-US" dirty="0"/>
          </a:p>
        </p:txBody>
      </p:sp>
      <p:sp>
        <p:nvSpPr>
          <p:cNvPr id="3" name="Content Placeholder 2"/>
          <p:cNvSpPr>
            <a:spLocks noGrp="1"/>
          </p:cNvSpPr>
          <p:nvPr>
            <p:ph idx="1"/>
          </p:nvPr>
        </p:nvSpPr>
        <p:spPr/>
        <p:txBody>
          <a:bodyPr/>
          <a:lstStyle/>
          <a:p>
            <a:r>
              <a:rPr lang="en-US" dirty="0"/>
              <a:t>10:00-10:15 Writers Workshop Mini Lesson</a:t>
            </a:r>
          </a:p>
          <a:p>
            <a:endParaRPr lang="en-US" dirty="0"/>
          </a:p>
          <a:p>
            <a:r>
              <a:rPr lang="en-US" dirty="0"/>
              <a:t>10:15-10:50 Independent Writing with one on one teacher conferring</a:t>
            </a:r>
          </a:p>
          <a:p>
            <a:endParaRPr lang="en-US" dirty="0"/>
          </a:p>
          <a:p>
            <a:r>
              <a:rPr lang="en-US" dirty="0"/>
              <a:t>10:50-11:00 Share </a:t>
            </a:r>
            <a:r>
              <a:rPr lang="en-US" dirty="0" smtClean="0"/>
              <a:t>writing</a:t>
            </a:r>
            <a:endParaRPr lang="en-US" dirty="0"/>
          </a:p>
        </p:txBody>
      </p:sp>
    </p:spTree>
    <p:extLst>
      <p:ext uri="{BB962C8B-B14F-4D97-AF65-F5344CB8AC3E}">
        <p14:creationId xmlns:p14="http://schemas.microsoft.com/office/powerpoint/2010/main" val="23892824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Choosing Mentor Texts</a:t>
            </a:r>
            <a:endParaRPr lang="en-US" dirty="0"/>
          </a:p>
        </p:txBody>
      </p:sp>
      <p:sp>
        <p:nvSpPr>
          <p:cNvPr id="3" name="Content Placeholder 2"/>
          <p:cNvSpPr>
            <a:spLocks noGrp="1"/>
          </p:cNvSpPr>
          <p:nvPr>
            <p:ph idx="1"/>
          </p:nvPr>
        </p:nvSpPr>
        <p:spPr>
          <a:xfrm>
            <a:off x="457200" y="1371600"/>
            <a:ext cx="8229600" cy="4754563"/>
          </a:xfrm>
        </p:spPr>
        <p:txBody>
          <a:bodyPr/>
          <a:lstStyle/>
          <a:p>
            <a:r>
              <a:rPr lang="en-US" dirty="0" smtClean="0"/>
              <a:t>Teachers ask these questions:</a:t>
            </a:r>
          </a:p>
          <a:p>
            <a:r>
              <a:rPr lang="en-US" dirty="0" smtClean="0"/>
              <a:t>How will the book serve my teaching of content, comprehension, writing?</a:t>
            </a:r>
          </a:p>
          <a:p>
            <a:r>
              <a:rPr lang="en-US" dirty="0" smtClean="0"/>
              <a:t>Thinking of connection to writing, does it model the use of author’s craft I want to teach? (Writing Trait)</a:t>
            </a:r>
            <a:endParaRPr lang="en-US" dirty="0"/>
          </a:p>
        </p:txBody>
      </p:sp>
    </p:spTree>
    <p:extLst>
      <p:ext uri="{BB962C8B-B14F-4D97-AF65-F5344CB8AC3E}">
        <p14:creationId xmlns:p14="http://schemas.microsoft.com/office/powerpoint/2010/main" val="179369095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477962"/>
          </a:xfrm>
        </p:spPr>
        <p:txBody>
          <a:bodyPr>
            <a:normAutofit fontScale="90000"/>
          </a:bodyPr>
          <a:lstStyle/>
          <a:p>
            <a:r>
              <a:rPr lang="en-US" sz="3600" dirty="0" smtClean="0"/>
              <a:t/>
            </a:r>
            <a:br>
              <a:rPr lang="en-US" sz="3600" dirty="0" smtClean="0"/>
            </a:br>
            <a:r>
              <a:rPr lang="en-US" sz="3600" dirty="0"/>
              <a:t/>
            </a:r>
            <a:br>
              <a:rPr lang="en-US" sz="3600" dirty="0"/>
            </a:br>
            <a:r>
              <a:rPr lang="en-US" sz="3600" dirty="0" smtClean="0"/>
              <a:t/>
            </a:r>
            <a:br>
              <a:rPr lang="en-US" sz="3600" dirty="0" smtClean="0"/>
            </a:br>
            <a:r>
              <a:rPr lang="en-US" sz="3600" dirty="0" smtClean="0"/>
              <a:t/>
            </a:r>
            <a:br>
              <a:rPr lang="en-US" sz="3600" dirty="0" smtClean="0"/>
            </a:br>
            <a:r>
              <a:rPr lang="en-US" sz="3600" dirty="0" smtClean="0"/>
              <a:t>A trait in writing is a quality or characteristic that all "good" writing shares.  There are six traits in writing. They are:</a:t>
            </a:r>
            <a:br>
              <a:rPr lang="en-US" sz="3600" dirty="0" smtClean="0"/>
            </a:br>
            <a:r>
              <a:rPr lang="en-US" dirty="0" smtClean="0"/>
              <a:t/>
            </a:r>
            <a:br>
              <a:rPr lang="en-US" dirty="0" smtClean="0"/>
            </a:br>
            <a:r>
              <a:rPr lang="en-US" dirty="0" smtClean="0"/>
              <a:t/>
            </a:r>
            <a:br>
              <a:rPr lang="en-US" dirty="0" smtClean="0"/>
            </a:br>
            <a:endParaRPr lang="en-US" dirty="0"/>
          </a:p>
        </p:txBody>
      </p:sp>
      <p:sp>
        <p:nvSpPr>
          <p:cNvPr id="3" name="Content Placeholder 2"/>
          <p:cNvSpPr>
            <a:spLocks noGrp="1"/>
          </p:cNvSpPr>
          <p:nvPr>
            <p:ph idx="1"/>
          </p:nvPr>
        </p:nvSpPr>
        <p:spPr>
          <a:xfrm>
            <a:off x="457200" y="1905000"/>
            <a:ext cx="8229600" cy="4221163"/>
          </a:xfrm>
        </p:spPr>
        <p:txBody>
          <a:bodyPr>
            <a:normAutofit/>
          </a:bodyPr>
          <a:lstStyle/>
          <a:p>
            <a:r>
              <a:rPr lang="en-US" dirty="0" smtClean="0"/>
              <a:t>Ideas and Content</a:t>
            </a:r>
          </a:p>
          <a:p>
            <a:r>
              <a:rPr lang="en-US" dirty="0" smtClean="0"/>
              <a:t>Organization</a:t>
            </a:r>
          </a:p>
          <a:p>
            <a:r>
              <a:rPr lang="en-US" dirty="0" smtClean="0"/>
              <a:t> Voice</a:t>
            </a:r>
          </a:p>
          <a:p>
            <a:r>
              <a:rPr lang="en-US" dirty="0" smtClean="0"/>
              <a:t> Word Choice</a:t>
            </a:r>
          </a:p>
          <a:p>
            <a:r>
              <a:rPr lang="en-US" dirty="0" smtClean="0"/>
              <a:t> Sentence Fluency</a:t>
            </a:r>
          </a:p>
          <a:p>
            <a:r>
              <a:rPr lang="en-US" dirty="0" smtClean="0"/>
              <a:t> Conventions</a:t>
            </a:r>
            <a:endParaRPr lang="en-US" dirty="0"/>
          </a:p>
        </p:txBody>
      </p:sp>
    </p:spTree>
    <p:extLst>
      <p:ext uri="{BB962C8B-B14F-4D97-AF65-F5344CB8AC3E}">
        <p14:creationId xmlns:p14="http://schemas.microsoft.com/office/powerpoint/2010/main" val="342350923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2087562"/>
          </a:xfrm>
        </p:spPr>
        <p:txBody>
          <a:bodyPr>
            <a:normAutofit fontScale="90000"/>
          </a:bodyPr>
          <a:lstStyle/>
          <a:p>
            <a:r>
              <a:rPr lang="en-US" dirty="0">
                <a:hlinkClick r:id="rId2"/>
              </a:rPr>
              <a:t>http://quest.carnegiefoundation.org/~dpointer/jennifermyers/workshopapproach.htm</a:t>
            </a:r>
            <a:endParaRPr lang="en-US" dirty="0"/>
          </a:p>
        </p:txBody>
      </p:sp>
      <p:sp>
        <p:nvSpPr>
          <p:cNvPr id="3" name="Content Placeholder 2"/>
          <p:cNvSpPr>
            <a:spLocks noGrp="1"/>
          </p:cNvSpPr>
          <p:nvPr>
            <p:ph idx="1"/>
          </p:nvPr>
        </p:nvSpPr>
        <p:spPr>
          <a:xfrm>
            <a:off x="457200" y="2362200"/>
            <a:ext cx="8229600" cy="3763963"/>
          </a:xfrm>
        </p:spPr>
        <p:txBody>
          <a:bodyPr/>
          <a:lstStyle/>
          <a:p>
            <a:r>
              <a:rPr lang="en-US" dirty="0" smtClean="0"/>
              <a:t>Mini-Lesson:</a:t>
            </a:r>
            <a:endParaRPr lang="en-US" dirty="0" smtClean="0">
              <a:hlinkClick r:id="rId3"/>
            </a:endParaRPr>
          </a:p>
          <a:p>
            <a:r>
              <a:rPr lang="en-US" dirty="0" smtClean="0">
                <a:hlinkClick r:id="rId3"/>
              </a:rPr>
              <a:t>http://quest.carnegiefoundation.org/~dpointer/jennifermyers/videos/jmwwintroqtl.htm</a:t>
            </a:r>
            <a:endParaRPr lang="en-US" dirty="0" smtClean="0"/>
          </a:p>
          <a:p>
            <a:r>
              <a:rPr lang="en-US" dirty="0"/>
              <a:t>Conferencing</a:t>
            </a:r>
            <a:r>
              <a:rPr lang="en-US" dirty="0" smtClean="0"/>
              <a:t>:</a:t>
            </a:r>
          </a:p>
          <a:p>
            <a:r>
              <a:rPr lang="en-US" dirty="0" smtClean="0">
                <a:hlinkClick r:id="rId4"/>
              </a:rPr>
              <a:t>http://quest.carnegiefoundation.org/~dpointer/jennifermyers/videos/jmwconf1qtl.htm</a:t>
            </a:r>
            <a:endParaRPr lang="en-US" dirty="0" smtClean="0"/>
          </a:p>
          <a:p>
            <a:endParaRPr lang="en-US" dirty="0" smtClean="0"/>
          </a:p>
          <a:p>
            <a:endParaRPr lang="en-US" dirty="0" smtClean="0"/>
          </a:p>
          <a:p>
            <a:endParaRPr lang="en-US" dirty="0"/>
          </a:p>
          <a:p>
            <a:endParaRPr lang="en-US" dirty="0"/>
          </a:p>
        </p:txBody>
      </p:sp>
    </p:spTree>
    <p:extLst>
      <p:ext uri="{BB962C8B-B14F-4D97-AF65-F5344CB8AC3E}">
        <p14:creationId xmlns:p14="http://schemas.microsoft.com/office/powerpoint/2010/main" val="114554161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153</TotalTime>
  <Words>776</Words>
  <Application>Microsoft Office PowerPoint</Application>
  <PresentationFormat>On-screen Show (4:3)</PresentationFormat>
  <Paragraphs>97</Paragraphs>
  <Slides>17</Slides>
  <Notes>0</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Office Theme</vt:lpstr>
      <vt:lpstr>Mentor Text</vt:lpstr>
      <vt:lpstr>Introducing Mentor Texts</vt:lpstr>
      <vt:lpstr>Shared writing…. </vt:lpstr>
      <vt:lpstr>http://www.youtube.com/watch?v=y-PNCEDxT88&amp;feature=related</vt:lpstr>
      <vt:lpstr>Mentor Texts Are… </vt:lpstr>
      <vt:lpstr>Writing</vt:lpstr>
      <vt:lpstr>Choosing Mentor Texts</vt:lpstr>
      <vt:lpstr>    A trait in writing is a quality or characteristic that all "good" writing shares.  There are six traits in writing. They are:   </vt:lpstr>
      <vt:lpstr>http://quest.carnegiefoundation.org/~dpointer/jennifermyers/workshopapproach.htm</vt:lpstr>
      <vt:lpstr>Author’s Chair</vt:lpstr>
      <vt:lpstr>Modeling Traits</vt:lpstr>
      <vt:lpstr>Ideas and Content</vt:lpstr>
      <vt:lpstr>Organization</vt:lpstr>
      <vt:lpstr>Voice</vt:lpstr>
      <vt:lpstr>Word Choice</vt:lpstr>
      <vt:lpstr>Sentence Fluency</vt:lpstr>
      <vt:lpstr>Conventions</vt:lpstr>
    </vt:vector>
  </TitlesOfParts>
  <Company>North Georgia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Mentor Text</dc:title>
  <dc:creator>Norma Jean Cain</dc:creator>
  <cp:lastModifiedBy>Norma Jean Cain</cp:lastModifiedBy>
  <cp:revision>30</cp:revision>
  <dcterms:created xsi:type="dcterms:W3CDTF">2011-10-12T14:52:59Z</dcterms:created>
  <dcterms:modified xsi:type="dcterms:W3CDTF">2012-09-20T11:49:39Z</dcterms:modified>
</cp:coreProperties>
</file>