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72" r:id="rId3"/>
    <p:sldId id="271" r:id="rId4"/>
    <p:sldId id="257" r:id="rId5"/>
    <p:sldId id="258" r:id="rId6"/>
    <p:sldId id="259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64" r:id="rId16"/>
    <p:sldId id="270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2CE4E-E1C2-4F0E-BC4A-DFB370649B18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0F1D0-C3BD-40A8-9EF2-62E21BD0B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85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 writes question on a stick-on note and mount it near the heading; keep that question in mind while reading; after reading go back and answer question.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0F1D0-C3BD-40A8-9EF2-62E21BD0B5B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73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6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74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6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3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8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12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39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87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34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3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7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BAD4C-C780-4DBA-867B-1F9628715B1B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70807-24EF-4546-B1CB-CFCE6D0F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3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81400"/>
            <a:ext cx="3429000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2209799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Use of Textbook Features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743200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Note: Many students think the chapter introduction, graphs, tables, maps, diagrams, and chapter summary are ---something that they don't have to read!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8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Teacher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Pretest to find out which textbook features your students know how to use.  </a:t>
            </a:r>
          </a:p>
          <a:p>
            <a:r>
              <a:rPr lang="en-US" dirty="0" smtClean="0"/>
              <a:t>Model how to use the features in textbook chapters and the parts of a textbook.</a:t>
            </a:r>
          </a:p>
          <a:p>
            <a:r>
              <a:rPr lang="en-US" dirty="0" smtClean="0"/>
              <a:t>demonstrate how to find the information by using the index, appendix, or other appropriate tool.</a:t>
            </a:r>
          </a:p>
        </p:txBody>
      </p:sp>
    </p:spTree>
    <p:extLst>
      <p:ext uri="{BB962C8B-B14F-4D97-AF65-F5344CB8AC3E}">
        <p14:creationId xmlns:p14="http://schemas.microsoft.com/office/powerpoint/2010/main" val="98100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Teacher Tips </a:t>
            </a:r>
            <a:r>
              <a:rPr lang="en-US" dirty="0" err="1" smtClean="0"/>
              <a:t>Cont</a:t>
            </a:r>
            <a:r>
              <a:rPr lang="en-US" dirty="0" smtClean="0"/>
              <a:t>:……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students in third grade and up read their textbook selection silently.</a:t>
            </a:r>
          </a:p>
          <a:p>
            <a:r>
              <a:rPr lang="en-US" dirty="0" smtClean="0"/>
              <a:t>Teach students to survey the chapter before they read it. </a:t>
            </a:r>
          </a:p>
          <a:p>
            <a:r>
              <a:rPr lang="en-US" dirty="0" smtClean="0"/>
              <a:t>Teach students how to turn a heading or subheading into a question.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19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Differentiation or to begin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break the silent reading selection into small portions of text--maybe only one or two paragraphs. </a:t>
            </a:r>
          </a:p>
          <a:p>
            <a:r>
              <a:rPr lang="en-US" dirty="0" smtClean="0"/>
              <a:t>put the information in own words—</a:t>
            </a:r>
          </a:p>
          <a:p>
            <a:pPr marL="0" indent="0">
              <a:buNone/>
            </a:pPr>
            <a:r>
              <a:rPr lang="en-US" dirty="0" smtClean="0"/>
              <a:t>	(pair-share).</a:t>
            </a:r>
          </a:p>
          <a:p>
            <a:r>
              <a:rPr lang="en-US" dirty="0" smtClean="0"/>
              <a:t>Next, reread if needed or read the next and do the same.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49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For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can use references such as dictionaries, atlases, and encyclopedias for them to use to clarify or reinforce information explained in the textbook.  </a:t>
            </a:r>
          </a:p>
          <a:p>
            <a:r>
              <a:rPr lang="en-US" dirty="0" smtClean="0"/>
              <a:t>Children's books about the content being studied can also be used to clarify and/or reinforce information in the textbook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9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After Reading Chapters </a:t>
            </a:r>
            <a:br>
              <a:rPr lang="en-US" dirty="0" smtClean="0"/>
            </a:br>
            <a:r>
              <a:rPr lang="en-US" dirty="0" smtClean="0"/>
              <a:t>and Summaries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can write their own summaries based on their understanding of the information.  </a:t>
            </a:r>
          </a:p>
          <a:p>
            <a:r>
              <a:rPr lang="en-US" dirty="0" smtClean="0"/>
              <a:t>Then have the students read the actual chapter summary and compare it to their own individual summaries.  </a:t>
            </a:r>
          </a:p>
          <a:p>
            <a:r>
              <a:rPr lang="en-US" dirty="0" smtClean="0"/>
              <a:t>Have students underline [in their summaries] the information that was included in the actual textbook chapter summary.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8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Goal of textbook reading….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Comprehending the information.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“When readers fail to use textbook features effectively, their comprehension often consists of  "bits and pieces" of information without having the information fit together in a coherent meaningful whole.  This means that any learning that occurs is likely to be memorizing for the short term instead of conceptualization for the long term,”  Joyce Melton Pagés, Ed.D.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62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Sample</a:t>
            </a:r>
            <a:br>
              <a:rPr lang="en-US" dirty="0" smtClean="0"/>
            </a:br>
            <a:r>
              <a:rPr lang="en-US" dirty="0" smtClean="0"/>
              <a:t>Textbook Usage Inventory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Use your social studies book to answer the following questions.</a:t>
            </a:r>
          </a:p>
          <a:p>
            <a:endParaRPr lang="en-US" dirty="0" smtClean="0"/>
          </a:p>
          <a:p>
            <a:r>
              <a:rPr lang="en-US" dirty="0" smtClean="0"/>
              <a:t>Parts of the Textbook</a:t>
            </a:r>
          </a:p>
          <a:p>
            <a:endParaRPr lang="en-US" dirty="0" smtClean="0"/>
          </a:p>
          <a:p>
            <a:r>
              <a:rPr lang="en-US" dirty="0" smtClean="0"/>
              <a:t>1.  What is the name of Chapter 3?_______________________</a:t>
            </a:r>
          </a:p>
          <a:p>
            <a:endParaRPr lang="en-US" dirty="0" smtClean="0"/>
          </a:p>
          <a:p>
            <a:r>
              <a:rPr lang="en-US" dirty="0" smtClean="0"/>
              <a:t>2.  In which chapter can you find a map of Africa?___________</a:t>
            </a:r>
          </a:p>
          <a:p>
            <a:endParaRPr lang="en-US" dirty="0" smtClean="0"/>
          </a:p>
          <a:p>
            <a:r>
              <a:rPr lang="en-US" dirty="0" smtClean="0"/>
              <a:t>3.  What is the definition of the word, "plateau"?_______________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Textbook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505075"/>
            <a:ext cx="36576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731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Today’s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How will/can you use the information in class today in the field and or in your teaching?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9401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Enduring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understand the goal of textbook reading is to comprehend information presented in a textbook using all the text and textbook features to place the learning into long term memory.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50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095625"/>
            <a:ext cx="5581650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dirty="0" smtClean="0"/>
              <a:t>Essential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educators change the way students read textbooks to increase student comprehension of textbook information and understanding?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2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The Chapter Introduction </a:t>
            </a:r>
            <a:br>
              <a:rPr lang="en-US" dirty="0" smtClean="0"/>
            </a:br>
            <a:r>
              <a:rPr lang="en-US" dirty="0" smtClean="0"/>
              <a:t>and Summary-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pulls information in the chapter together mentally for the reader.  </a:t>
            </a:r>
          </a:p>
          <a:p>
            <a:r>
              <a:rPr lang="en-US" dirty="0" smtClean="0"/>
              <a:t>Helps the reader understand which information is the most important.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13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fr-FR" dirty="0" smtClean="0"/>
              <a:t>Section Questions and </a:t>
            </a:r>
            <a:br>
              <a:rPr lang="fr-FR" dirty="0" smtClean="0"/>
            </a:br>
            <a:r>
              <a:rPr lang="fr-FR" dirty="0" smtClean="0"/>
              <a:t>Chapter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provided to help readers know what to focus on while they're reading.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58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When students read and answer questions they often….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question, find the answer to the question, read the next question, answer that question, etc.; they do not actually read the selection.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429000"/>
            <a:ext cx="3968496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93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Graphic Aids such as….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Graphs, tables, diagrams, maps.</a:t>
            </a:r>
          </a:p>
          <a:p>
            <a:r>
              <a:rPr lang="en-US" dirty="0" smtClean="0"/>
              <a:t>Provide details that support the information explained in the paragraphs.  </a:t>
            </a:r>
          </a:p>
          <a:p>
            <a:r>
              <a:rPr lang="en-US" dirty="0" smtClean="0"/>
              <a:t>Support general information explained in the writing.  </a:t>
            </a:r>
          </a:p>
          <a:p>
            <a:r>
              <a:rPr lang="en-US" dirty="0" smtClean="0"/>
              <a:t>Reinforce the content </a:t>
            </a:r>
          </a:p>
          <a:p>
            <a:r>
              <a:rPr lang="en-US" dirty="0" smtClean="0"/>
              <a:t>Provide interesting details.</a:t>
            </a:r>
          </a:p>
          <a:p>
            <a:r>
              <a:rPr lang="en-US" dirty="0" smtClean="0"/>
              <a:t>help the student learn the information better.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Typographical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/>
              <a:t>such as bold face type, italics, and colored type:</a:t>
            </a:r>
          </a:p>
          <a:p>
            <a:r>
              <a:rPr lang="en-US" dirty="0" smtClean="0"/>
              <a:t>Help students focus on new words or information.   </a:t>
            </a:r>
          </a:p>
          <a:p>
            <a:r>
              <a:rPr lang="en-US" dirty="0" smtClean="0"/>
              <a:t>Provide definitions</a:t>
            </a:r>
          </a:p>
          <a:p>
            <a:r>
              <a:rPr lang="en-US" dirty="0" smtClean="0"/>
              <a:t>Provide important facts</a:t>
            </a:r>
          </a:p>
          <a:p>
            <a:r>
              <a:rPr lang="en-US" dirty="0" smtClean="0"/>
              <a:t>Or share anecdotes that relate to  information.   </a:t>
            </a:r>
          </a:p>
          <a:p>
            <a:r>
              <a:rPr lang="en-US" dirty="0" smtClean="0"/>
              <a:t>Captions under pictures help students use pictures to support their learning.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82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Table of Contents, Index, Glossary, Appendix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 explanations in chapters.  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438400"/>
            <a:ext cx="3657600" cy="358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718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678</Words>
  <Application>Microsoft Office PowerPoint</Application>
  <PresentationFormat>On-screen Show (4:3)</PresentationFormat>
  <Paragraphs>71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Use of Textbook Features</vt:lpstr>
      <vt:lpstr>Enduring Understanding</vt:lpstr>
      <vt:lpstr>Essential Question</vt:lpstr>
      <vt:lpstr>The Chapter Introduction  and Summary- </vt:lpstr>
      <vt:lpstr>Section Questions and  Chapter Questions </vt:lpstr>
      <vt:lpstr>When students read and answer questions they often….</vt:lpstr>
      <vt:lpstr>Graphic Aids such as….</vt:lpstr>
      <vt:lpstr>Typographical features </vt:lpstr>
      <vt:lpstr>Table of Contents, Index, Glossary, Appendix </vt:lpstr>
      <vt:lpstr>Teacher Tips</vt:lpstr>
      <vt:lpstr>Teacher Tips Cont:……</vt:lpstr>
      <vt:lpstr>Differentiation or to begin</vt:lpstr>
      <vt:lpstr>For All</vt:lpstr>
      <vt:lpstr>After Reading Chapters  and Summaries</vt:lpstr>
      <vt:lpstr>Goal of textbook reading….</vt:lpstr>
      <vt:lpstr>  Sample Textbook Usage Inventory  </vt:lpstr>
      <vt:lpstr>Textbook Evaluation</vt:lpstr>
      <vt:lpstr>Today’s Learning</vt:lpstr>
    </vt:vector>
  </TitlesOfParts>
  <Company>North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Textbook Features</dc:title>
  <dc:creator>Norma Jean Cain</dc:creator>
  <cp:lastModifiedBy>Norma Jean Cain</cp:lastModifiedBy>
  <cp:revision>43</cp:revision>
  <dcterms:created xsi:type="dcterms:W3CDTF">2011-10-03T11:38:00Z</dcterms:created>
  <dcterms:modified xsi:type="dcterms:W3CDTF">2011-10-03T13:03:36Z</dcterms:modified>
</cp:coreProperties>
</file>