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66" r:id="rId2"/>
    <p:sldId id="289" r:id="rId3"/>
    <p:sldId id="263" r:id="rId4"/>
    <p:sldId id="299" r:id="rId5"/>
    <p:sldId id="273" r:id="rId6"/>
    <p:sldId id="256" r:id="rId7"/>
    <p:sldId id="260" r:id="rId8"/>
    <p:sldId id="262" r:id="rId9"/>
    <p:sldId id="269" r:id="rId10"/>
    <p:sldId id="274" r:id="rId11"/>
    <p:sldId id="280" r:id="rId12"/>
    <p:sldId id="300" r:id="rId13"/>
    <p:sldId id="270" r:id="rId14"/>
    <p:sldId id="275" r:id="rId15"/>
    <p:sldId id="271" r:id="rId16"/>
    <p:sldId id="276" r:id="rId17"/>
    <p:sldId id="277" r:id="rId18"/>
    <p:sldId id="278" r:id="rId19"/>
    <p:sldId id="279" r:id="rId20"/>
    <p:sldId id="301" r:id="rId21"/>
    <p:sldId id="281" r:id="rId22"/>
    <p:sldId id="291" r:id="rId23"/>
    <p:sldId id="282" r:id="rId24"/>
    <p:sldId id="292" r:id="rId25"/>
    <p:sldId id="283" r:id="rId26"/>
    <p:sldId id="293" r:id="rId27"/>
    <p:sldId id="284" r:id="rId28"/>
    <p:sldId id="294" r:id="rId29"/>
    <p:sldId id="285" r:id="rId30"/>
    <p:sldId id="295" r:id="rId31"/>
    <p:sldId id="286" r:id="rId32"/>
    <p:sldId id="296" r:id="rId33"/>
    <p:sldId id="287" r:id="rId34"/>
    <p:sldId id="297" r:id="rId35"/>
    <p:sldId id="288" r:id="rId36"/>
    <p:sldId id="298" r:id="rId37"/>
    <p:sldId id="27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4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1E46DC-CA26-44B6-8059-EBE674825FBC}" type="datetimeFigureOut">
              <a:rPr lang="en-US" smtClean="0"/>
              <a:t>11/2/2011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2C9393-FFD6-4DC6-9DFB-7124794E8870}" type="slidenum">
              <a:rPr lang="en-US" smtClean="0"/>
              <a:t>‹#›</a:t>
            </a:fld>
            <a:endParaRPr lang="en-US"/>
          </a:p>
        </p:txBody>
      </p:sp>
    </p:spTree>
    <p:extLst>
      <p:ext uri="{BB962C8B-B14F-4D97-AF65-F5344CB8AC3E}">
        <p14:creationId xmlns:p14="http://schemas.microsoft.com/office/powerpoint/2010/main" val="1622071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board map of tools for literacy, writing, new tools as a result of content reading</a:t>
            </a:r>
            <a:endParaRPr lang="en-US" dirty="0"/>
          </a:p>
        </p:txBody>
      </p:sp>
      <p:sp>
        <p:nvSpPr>
          <p:cNvPr id="4" name="Slide Number Placeholder 3"/>
          <p:cNvSpPr>
            <a:spLocks noGrp="1"/>
          </p:cNvSpPr>
          <p:nvPr>
            <p:ph type="sldNum" sz="quarter" idx="10"/>
          </p:nvPr>
        </p:nvSpPr>
        <p:spPr/>
        <p:txBody>
          <a:bodyPr/>
          <a:lstStyle/>
          <a:p>
            <a:fld id="{D22C9393-FFD6-4DC6-9DFB-7124794E8870}" type="slidenum">
              <a:rPr lang="en-US" smtClean="0"/>
              <a:t>2</a:t>
            </a:fld>
            <a:endParaRPr lang="en-US"/>
          </a:p>
        </p:txBody>
      </p:sp>
    </p:spTree>
    <p:extLst>
      <p:ext uri="{BB962C8B-B14F-4D97-AF65-F5344CB8AC3E}">
        <p14:creationId xmlns:p14="http://schemas.microsoft.com/office/powerpoint/2010/main" val="64432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A80D3C-336D-4F71-8335-7969CF038A59}" type="datetimeFigureOut">
              <a:rPr lang="en-US" smtClean="0"/>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1405297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80D3C-336D-4F71-8335-7969CF038A59}" type="datetimeFigureOut">
              <a:rPr lang="en-US" smtClean="0"/>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1145413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80D3C-336D-4F71-8335-7969CF038A59}" type="datetimeFigureOut">
              <a:rPr lang="en-US" smtClean="0"/>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3884497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80D3C-336D-4F71-8335-7969CF038A59}" type="datetimeFigureOut">
              <a:rPr lang="en-US" smtClean="0"/>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4092227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A80D3C-336D-4F71-8335-7969CF038A59}" type="datetimeFigureOut">
              <a:rPr lang="en-US" smtClean="0"/>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325102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A80D3C-336D-4F71-8335-7969CF038A59}" type="datetimeFigureOut">
              <a:rPr lang="en-US" smtClean="0"/>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1493337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A80D3C-336D-4F71-8335-7969CF038A59}" type="datetimeFigureOut">
              <a:rPr lang="en-US" smtClean="0"/>
              <a:t>11/2/2011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822665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A80D3C-336D-4F71-8335-7969CF038A59}" type="datetimeFigureOut">
              <a:rPr lang="en-US" smtClean="0"/>
              <a:t>11/2/2011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4228927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80D3C-336D-4F71-8335-7969CF038A59}" type="datetimeFigureOut">
              <a:rPr lang="en-US" smtClean="0"/>
              <a:t>11/2/2011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1181056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A80D3C-336D-4F71-8335-7969CF038A59}" type="datetimeFigureOut">
              <a:rPr lang="en-US" smtClean="0"/>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38151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A80D3C-336D-4F71-8335-7969CF038A59}" type="datetimeFigureOut">
              <a:rPr lang="en-US" smtClean="0"/>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E3BAC-A7F3-44CD-8423-170A8D8EF5EA}" type="slidenum">
              <a:rPr lang="en-US" smtClean="0"/>
              <a:t>‹#›</a:t>
            </a:fld>
            <a:endParaRPr lang="en-US"/>
          </a:p>
        </p:txBody>
      </p:sp>
    </p:spTree>
    <p:extLst>
      <p:ext uri="{BB962C8B-B14F-4D97-AF65-F5344CB8AC3E}">
        <p14:creationId xmlns:p14="http://schemas.microsoft.com/office/powerpoint/2010/main" val="990032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80D3C-336D-4F71-8335-7969CF038A59}" type="datetimeFigureOut">
              <a:rPr lang="en-US" smtClean="0"/>
              <a:t>11/2/2011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5E3BAC-A7F3-44CD-8423-170A8D8EF5EA}" type="slidenum">
              <a:rPr lang="en-US" smtClean="0"/>
              <a:t>‹#›</a:t>
            </a:fld>
            <a:endParaRPr lang="en-US"/>
          </a:p>
        </p:txBody>
      </p:sp>
    </p:spTree>
    <p:extLst>
      <p:ext uri="{BB962C8B-B14F-4D97-AF65-F5344CB8AC3E}">
        <p14:creationId xmlns:p14="http://schemas.microsoft.com/office/powerpoint/2010/main" val="2750440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thinkingfoundation.org/video/clips/norman-howard-mr-k.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youtu.be/JYqpf0x4Rl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youtube.com/watch?v=XzE7wCxRa5Q&amp;feature=relate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mindsofmississippi.com/"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thinkingfoundation.org/video/clips/mtairy-1st-org-thinking.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en-US" dirty="0"/>
              <a:t>What should students know and be able to do as a result of this course?</a:t>
            </a:r>
            <a:br>
              <a:rPr lang="en-US" dirty="0"/>
            </a:b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Take the learning and use all </a:t>
            </a:r>
            <a:r>
              <a:rPr lang="en-US" b="1" dirty="0" smtClean="0"/>
              <a:t>teaching tools </a:t>
            </a:r>
            <a:r>
              <a:rPr lang="en-US" dirty="0" smtClean="0"/>
              <a:t>shared in this class to empower your classroom students </a:t>
            </a:r>
            <a:r>
              <a:rPr lang="en-US" dirty="0"/>
              <a:t>to become successful thinkers, problem solvers, decision makers, and ultimately, lifelong learners. </a:t>
            </a:r>
            <a:r>
              <a:rPr lang="en-US" dirty="0" smtClean="0"/>
              <a:t>Using knowledge of balanced literacy (reading comprehension, and writing), in all content areas.</a:t>
            </a:r>
            <a:endParaRPr lang="en-US" dirty="0"/>
          </a:p>
          <a:p>
            <a:endParaRPr lang="en-US" dirty="0"/>
          </a:p>
        </p:txBody>
      </p:sp>
    </p:spTree>
    <p:extLst>
      <p:ext uri="{BB962C8B-B14F-4D97-AF65-F5344CB8AC3E}">
        <p14:creationId xmlns:p14="http://schemas.microsoft.com/office/powerpoint/2010/main" val="276186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Maps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Thinking </a:t>
            </a:r>
            <a:r>
              <a:rPr lang="en-US" dirty="0"/>
              <a:t>Maps </a:t>
            </a:r>
            <a:r>
              <a:rPr lang="en-US" dirty="0" smtClean="0"/>
              <a:t>are </a:t>
            </a:r>
            <a:r>
              <a:rPr lang="en-US" dirty="0"/>
              <a:t>based on </a:t>
            </a:r>
            <a:r>
              <a:rPr lang="en-US" dirty="0" smtClean="0"/>
              <a:t>fundamental </a:t>
            </a:r>
            <a:r>
              <a:rPr lang="en-US" dirty="0"/>
              <a:t>cognitive </a:t>
            </a:r>
            <a:r>
              <a:rPr lang="en-US" dirty="0" smtClean="0"/>
              <a:t>skills </a:t>
            </a:r>
            <a:r>
              <a:rPr lang="en-US" dirty="0"/>
              <a:t>such as comparing and contrasting, sequencing, classifying, and cause-effect reasoning. Much like carpenters using a set of tools, multiple Thinking Maps are used as </a:t>
            </a:r>
            <a:r>
              <a:rPr lang="en-US" dirty="0" smtClean="0"/>
              <a:t>an </a:t>
            </a:r>
            <a:r>
              <a:rPr lang="en-US" dirty="0"/>
              <a:t>eight maps icon toolkit by students for constructing knowledge: for improving the basics of reading, writing, and mathematics as well as for problem-solving and the development of higher-order thinking abilities.</a:t>
            </a:r>
          </a:p>
        </p:txBody>
      </p:sp>
    </p:spTree>
    <p:extLst>
      <p:ext uri="{BB962C8B-B14F-4D97-AF65-F5344CB8AC3E}">
        <p14:creationId xmlns:p14="http://schemas.microsoft.com/office/powerpoint/2010/main" val="2277224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maps</a:t>
            </a:r>
            <a:endParaRPr lang="en-US"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02377"/>
            <a:ext cx="6429375"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6891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9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Interview </a:t>
            </a:r>
            <a:endParaRPr lang="en-US" dirty="0"/>
          </a:p>
        </p:txBody>
      </p:sp>
      <p:sp>
        <p:nvSpPr>
          <p:cNvPr id="3" name="Content Placeholder 2"/>
          <p:cNvSpPr>
            <a:spLocks noGrp="1"/>
          </p:cNvSpPr>
          <p:nvPr>
            <p:ph idx="1"/>
          </p:nvPr>
        </p:nvSpPr>
        <p:spPr/>
        <p:txBody>
          <a:bodyPr/>
          <a:lstStyle/>
          <a:p>
            <a:r>
              <a:rPr lang="en-US" dirty="0" smtClean="0">
                <a:hlinkClick r:id="rId2"/>
              </a:rPr>
              <a:t>http://www.thinkingfoundation.org/video/clips/norman-howard-mr-k.html</a:t>
            </a:r>
            <a:endParaRPr lang="en-US" dirty="0"/>
          </a:p>
        </p:txBody>
      </p:sp>
    </p:spTree>
    <p:extLst>
      <p:ext uri="{BB962C8B-B14F-4D97-AF65-F5344CB8AC3E}">
        <p14:creationId xmlns:p14="http://schemas.microsoft.com/office/powerpoint/2010/main" val="1623426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Benefits</a:t>
            </a:r>
            <a:endParaRPr lang="en-US" dirty="0"/>
          </a:p>
        </p:txBody>
      </p:sp>
      <p:sp>
        <p:nvSpPr>
          <p:cNvPr id="3" name="Content Placeholder 2"/>
          <p:cNvSpPr>
            <a:spLocks noGrp="1"/>
          </p:cNvSpPr>
          <p:nvPr>
            <p:ph idx="1"/>
          </p:nvPr>
        </p:nvSpPr>
        <p:spPr>
          <a:xfrm>
            <a:off x="457200" y="762000"/>
            <a:ext cx="8229600" cy="5867400"/>
          </a:xfrm>
        </p:spPr>
        <p:txBody>
          <a:bodyPr>
            <a:noAutofit/>
          </a:bodyPr>
          <a:lstStyle/>
          <a:p>
            <a:r>
              <a:rPr lang="en-US" sz="2600" dirty="0" smtClean="0"/>
              <a:t>Students </a:t>
            </a:r>
            <a:r>
              <a:rPr lang="en-US" sz="2600" dirty="0"/>
              <a:t>learn more effectively and more efficiently</a:t>
            </a:r>
          </a:p>
          <a:p>
            <a:r>
              <a:rPr lang="en-US" sz="2600" dirty="0" smtClean="0"/>
              <a:t>Objectives </a:t>
            </a:r>
            <a:r>
              <a:rPr lang="en-US" sz="2600" dirty="0"/>
              <a:t>are covered in less time with greater retention</a:t>
            </a:r>
          </a:p>
          <a:p>
            <a:r>
              <a:rPr lang="en-US" sz="2600" dirty="0" smtClean="0"/>
              <a:t>Thought </a:t>
            </a:r>
            <a:r>
              <a:rPr lang="en-US" sz="2600" dirty="0"/>
              <a:t>processes are represented similarly throughout the curricula</a:t>
            </a:r>
          </a:p>
          <a:p>
            <a:r>
              <a:rPr lang="en-US" sz="2600" dirty="0" smtClean="0"/>
              <a:t>Schools </a:t>
            </a:r>
            <a:r>
              <a:rPr lang="en-US" sz="2600" dirty="0"/>
              <a:t>also promote integrated thinking and interdisciplinary learning</a:t>
            </a:r>
          </a:p>
          <a:p>
            <a:r>
              <a:rPr lang="en-US" sz="2600" dirty="0" smtClean="0"/>
              <a:t>Teachers </a:t>
            </a:r>
            <a:r>
              <a:rPr lang="en-US" sz="2600" dirty="0"/>
              <a:t>can easily gauge student knowledge prior to a specific lesson</a:t>
            </a:r>
          </a:p>
          <a:p>
            <a:r>
              <a:rPr lang="en-US" sz="2600" dirty="0" smtClean="0"/>
              <a:t> </a:t>
            </a:r>
            <a:r>
              <a:rPr lang="en-US" sz="2600" dirty="0"/>
              <a:t>Student performance can be tracked accurately over time</a:t>
            </a:r>
          </a:p>
          <a:p>
            <a:r>
              <a:rPr lang="en-US" sz="2600" dirty="0" smtClean="0"/>
              <a:t>Students </a:t>
            </a:r>
            <a:r>
              <a:rPr lang="en-US" sz="2600" dirty="0"/>
              <a:t>gain effective tools to use across their academic and working careers</a:t>
            </a:r>
          </a:p>
          <a:p>
            <a:r>
              <a:rPr lang="en-US" sz="2600" dirty="0" smtClean="0"/>
              <a:t>Lifelong </a:t>
            </a:r>
            <a:r>
              <a:rPr lang="en-US" sz="2600" dirty="0"/>
              <a:t>thinking tools </a:t>
            </a:r>
          </a:p>
        </p:txBody>
      </p:sp>
    </p:spTree>
    <p:extLst>
      <p:ext uri="{BB962C8B-B14F-4D97-AF65-F5344CB8AC3E}">
        <p14:creationId xmlns:p14="http://schemas.microsoft.com/office/powerpoint/2010/main" val="4106215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Youtube</a:t>
            </a:r>
            <a:r>
              <a:rPr lang="en-US" dirty="0" smtClean="0"/>
              <a:t> thinking maps</a:t>
            </a:r>
            <a:endParaRPr lang="en-US" dirty="0"/>
          </a:p>
        </p:txBody>
      </p:sp>
      <p:sp>
        <p:nvSpPr>
          <p:cNvPr id="3" name="Content Placeholder 2"/>
          <p:cNvSpPr>
            <a:spLocks noGrp="1"/>
          </p:cNvSpPr>
          <p:nvPr>
            <p:ph idx="1"/>
          </p:nvPr>
        </p:nvSpPr>
        <p:spPr/>
        <p:txBody>
          <a:bodyPr/>
          <a:lstStyle/>
          <a:p>
            <a:r>
              <a:rPr lang="en-US" dirty="0" smtClean="0">
                <a:hlinkClick r:id="rId2"/>
              </a:rPr>
              <a:t>http://youtu.be/JYqpf0x4RlA</a:t>
            </a:r>
            <a:endParaRPr lang="en-US" dirty="0"/>
          </a:p>
        </p:txBody>
      </p:sp>
    </p:spTree>
    <p:extLst>
      <p:ext uri="{BB962C8B-B14F-4D97-AF65-F5344CB8AC3E}">
        <p14:creationId xmlns:p14="http://schemas.microsoft.com/office/powerpoint/2010/main" val="3906327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0"/>
            <a:ext cx="9615488" cy="697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45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Robert </a:t>
            </a:r>
            <a:r>
              <a:rPr lang="en-US" dirty="0" err="1"/>
              <a:t>Marzano</a:t>
            </a:r>
            <a:r>
              <a:rPr lang="en-US" dirty="0"/>
              <a:t>, </a:t>
            </a:r>
            <a:r>
              <a:rPr lang="en-US" dirty="0" err="1" smtClean="0"/>
              <a:t>Ph.D</a:t>
            </a:r>
            <a:r>
              <a:rPr lang="en-US" dirty="0" smtClean="0"/>
              <a:t>……Where have we heard this name?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a:t>
            </a:r>
            <a:r>
              <a:rPr lang="en-US" dirty="0"/>
              <a:t>Knowledge is stored in two forms: linguistic and </a:t>
            </a:r>
            <a:r>
              <a:rPr lang="en-US" dirty="0" err="1"/>
              <a:t>nonlinguistically</a:t>
            </a:r>
            <a:r>
              <a:rPr lang="en-US" dirty="0"/>
              <a:t>. Research proves that the more we use both systems of representation the better we are able to think and recall knowledge</a:t>
            </a:r>
            <a:r>
              <a:rPr lang="en-US" dirty="0" smtClean="0"/>
              <a:t>.“  </a:t>
            </a:r>
            <a:endParaRPr lang="en-US" dirty="0"/>
          </a:p>
        </p:txBody>
      </p:sp>
    </p:spTree>
    <p:extLst>
      <p:ext uri="{BB962C8B-B14F-4D97-AF65-F5344CB8AC3E}">
        <p14:creationId xmlns:p14="http://schemas.microsoft.com/office/powerpoint/2010/main" val="18374729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10272713" cy="752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435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10329863" cy="771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3435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p:txBody>
          <a:bodyPr/>
          <a:lstStyle/>
          <a:p>
            <a:pPr marL="0" indent="0">
              <a:buNone/>
            </a:pPr>
            <a:r>
              <a:rPr lang="en-US" dirty="0" smtClean="0"/>
              <a:t>                       </a:t>
            </a:r>
          </a:p>
          <a:p>
            <a:endParaRPr lang="en-US" dirty="0"/>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828800"/>
            <a:ext cx="3929063" cy="392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4076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609600"/>
            <a:ext cx="86868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0025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Circle Map</a:t>
            </a:r>
            <a:endParaRPr lang="en-US" dirty="0"/>
          </a:p>
        </p:txBody>
      </p:sp>
      <p:sp>
        <p:nvSpPr>
          <p:cNvPr id="3" name="Content Placeholder 2"/>
          <p:cNvSpPr>
            <a:spLocks noGrp="1"/>
          </p:cNvSpPr>
          <p:nvPr>
            <p:ph idx="1"/>
          </p:nvPr>
        </p:nvSpPr>
        <p:spPr/>
        <p:txBody>
          <a:bodyPr/>
          <a:lstStyle/>
          <a:p>
            <a:r>
              <a:rPr lang="en-US" dirty="0"/>
              <a:t>The Circle Map is used for brainstorming ideas and for showing prior knowledge about a topic by providing context information.</a:t>
            </a:r>
          </a:p>
          <a:p>
            <a:endParaRPr lang="en-US" dirty="0"/>
          </a:p>
          <a:p>
            <a:r>
              <a:rPr lang="en-US" dirty="0"/>
              <a:t>“Tell me everything you know about pollution and how you know these things. What experiences have you had that taught you about pollution?”</a:t>
            </a:r>
          </a:p>
        </p:txBody>
      </p:sp>
    </p:spTree>
    <p:extLst>
      <p:ext uri="{BB962C8B-B14F-4D97-AF65-F5344CB8AC3E}">
        <p14:creationId xmlns:p14="http://schemas.microsoft.com/office/powerpoint/2010/main" val="1478990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Circle Map</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76400"/>
            <a:ext cx="5143500" cy="407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3881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Map</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Bubble Map is used for describing using adjectives (and adjective phrases). Unlike the Circle Map which is used for brainstorming, The Bubble Map is a tool for enriching students' abilities to identify qualities and use descriptive words.</a:t>
            </a:r>
          </a:p>
          <a:p>
            <a:endParaRPr lang="en-US" dirty="0"/>
          </a:p>
          <a:p>
            <a:r>
              <a:rPr lang="en-US" dirty="0"/>
              <a:t>“Use vivid language to describe the characters in the story. Be sure to include not only words the author uses but descriptors you can infer from the story as well.”</a:t>
            </a:r>
          </a:p>
        </p:txBody>
      </p:sp>
    </p:spTree>
    <p:extLst>
      <p:ext uri="{BB962C8B-B14F-4D97-AF65-F5344CB8AC3E}">
        <p14:creationId xmlns:p14="http://schemas.microsoft.com/office/powerpoint/2010/main" val="16846979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Map</a:t>
            </a:r>
            <a:endParaRPr lang="en-US" dirty="0"/>
          </a:p>
        </p:txBody>
      </p:sp>
      <p:sp>
        <p:nvSpPr>
          <p:cNvPr id="3" name="Content Placeholder 2"/>
          <p:cNvSpPr>
            <a:spLocks noGrp="1"/>
          </p:cNvSpPr>
          <p:nvPr>
            <p:ph idx="1"/>
          </p:nvPr>
        </p:nvSpPr>
        <p:spPr/>
        <p:txBody>
          <a:bodyPr/>
          <a:lstStyle/>
          <a:p>
            <a:pPr lvl="6"/>
            <a:endParaRPr lang="en-US" dirty="0" smtClean="0"/>
          </a:p>
          <a:p>
            <a:pPr lvl="6"/>
            <a:endParaRPr lang="en-US" dirty="0"/>
          </a:p>
          <a:p>
            <a:pPr lvl="6"/>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52600"/>
            <a:ext cx="5143500" cy="424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9843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Map</a:t>
            </a:r>
            <a:endParaRPr lang="en-US" dirty="0"/>
          </a:p>
        </p:txBody>
      </p:sp>
      <p:sp>
        <p:nvSpPr>
          <p:cNvPr id="3" name="Content Placeholder 2"/>
          <p:cNvSpPr>
            <a:spLocks noGrp="1"/>
          </p:cNvSpPr>
          <p:nvPr>
            <p:ph idx="1"/>
          </p:nvPr>
        </p:nvSpPr>
        <p:spPr/>
        <p:txBody>
          <a:bodyPr/>
          <a:lstStyle/>
          <a:p>
            <a:r>
              <a:rPr lang="en-US" dirty="0"/>
              <a:t>The Flow Map is used by students for sequencing and ordering information.</a:t>
            </a:r>
          </a:p>
          <a:p>
            <a:endParaRPr lang="en-US" dirty="0"/>
          </a:p>
          <a:p>
            <a:r>
              <a:rPr lang="en-US" dirty="0"/>
              <a:t>“Explain in writing the steps you followed to solve this problem.”</a:t>
            </a:r>
          </a:p>
        </p:txBody>
      </p:sp>
    </p:spTree>
    <p:extLst>
      <p:ext uri="{BB962C8B-B14F-4D97-AF65-F5344CB8AC3E}">
        <p14:creationId xmlns:p14="http://schemas.microsoft.com/office/powerpoint/2010/main" val="19472431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Map</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                              </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905000"/>
            <a:ext cx="51435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123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Brace Map</a:t>
            </a:r>
            <a:endParaRPr lang="en-US" dirty="0"/>
          </a:p>
        </p:txBody>
      </p:sp>
      <p:sp>
        <p:nvSpPr>
          <p:cNvPr id="3" name="Content Placeholder 2"/>
          <p:cNvSpPr>
            <a:spLocks noGrp="1"/>
          </p:cNvSpPr>
          <p:nvPr>
            <p:ph idx="1"/>
          </p:nvPr>
        </p:nvSpPr>
        <p:spPr/>
        <p:txBody>
          <a:bodyPr/>
          <a:lstStyle/>
          <a:p>
            <a:r>
              <a:rPr lang="en-US" dirty="0"/>
              <a:t>The Brace Map is used by students to analyze physical objects. On the line to the left is the name or image of the whole object. On the lines within the first brace to the right are the major parts.</a:t>
            </a:r>
          </a:p>
          <a:p>
            <a:endParaRPr lang="en-US" dirty="0"/>
          </a:p>
          <a:p>
            <a:r>
              <a:rPr lang="en-US" dirty="0"/>
              <a:t>“Analyze the structure of the computer to determine its parts and subparts.”</a:t>
            </a:r>
          </a:p>
        </p:txBody>
      </p:sp>
    </p:spTree>
    <p:extLst>
      <p:ext uri="{BB962C8B-B14F-4D97-AF65-F5344CB8AC3E}">
        <p14:creationId xmlns:p14="http://schemas.microsoft.com/office/powerpoint/2010/main" val="2018052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Brace Map</a:t>
            </a:r>
            <a:endParaRPr lang="en-US" dirty="0"/>
          </a:p>
        </p:txBody>
      </p:sp>
      <p:sp>
        <p:nvSpPr>
          <p:cNvPr id="3" name="Content Placeholder 2"/>
          <p:cNvSpPr>
            <a:spLocks noGrp="1"/>
          </p:cNvSpPr>
          <p:nvPr>
            <p:ph idx="1"/>
          </p:nvPr>
        </p:nvSpPr>
        <p:spPr/>
        <p:txBody>
          <a:bodyPr/>
          <a:lstStyle/>
          <a:p>
            <a:endParaRPr lang="en-US" dirty="0" smtClean="0"/>
          </a:p>
          <a:p>
            <a:endParaRPr lang="en-US" dirty="0"/>
          </a:p>
          <a:p>
            <a:pPr lvl="7"/>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128712"/>
            <a:ext cx="4629150" cy="572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5632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 Map</a:t>
            </a:r>
            <a:endParaRPr lang="en-US" dirty="0"/>
          </a:p>
        </p:txBody>
      </p:sp>
      <p:sp>
        <p:nvSpPr>
          <p:cNvPr id="3" name="Content Placeholder 2"/>
          <p:cNvSpPr>
            <a:spLocks noGrp="1"/>
          </p:cNvSpPr>
          <p:nvPr>
            <p:ph idx="1"/>
          </p:nvPr>
        </p:nvSpPr>
        <p:spPr/>
        <p:txBody>
          <a:bodyPr/>
          <a:lstStyle/>
          <a:p>
            <a:r>
              <a:rPr lang="en-US" dirty="0"/>
              <a:t>The Tree Map is used by students for classifying things and ideas.</a:t>
            </a:r>
          </a:p>
          <a:p>
            <a:endParaRPr lang="en-US" dirty="0"/>
          </a:p>
          <a:p>
            <a:r>
              <a:rPr lang="en-US" dirty="0"/>
              <a:t>“Take a </a:t>
            </a:r>
            <a:r>
              <a:rPr lang="en-US" dirty="0" smtClean="0"/>
              <a:t>position </a:t>
            </a:r>
            <a:r>
              <a:rPr lang="en-US" dirty="0"/>
              <a:t>on a </a:t>
            </a:r>
            <a:r>
              <a:rPr lang="en-US" dirty="0" smtClean="0"/>
              <a:t>topic </a:t>
            </a:r>
            <a:r>
              <a:rPr lang="en-US" dirty="0"/>
              <a:t>and </a:t>
            </a:r>
            <a:r>
              <a:rPr lang="en-US" dirty="0" smtClean="0"/>
              <a:t>classify </a:t>
            </a:r>
            <a:r>
              <a:rPr lang="en-US" dirty="0"/>
              <a:t>your main reasons for that position. Be sure to include specific details and examples to support each of your reasons.”</a:t>
            </a:r>
          </a:p>
        </p:txBody>
      </p:sp>
    </p:spTree>
    <p:extLst>
      <p:ext uri="{BB962C8B-B14F-4D97-AF65-F5344CB8AC3E}">
        <p14:creationId xmlns:p14="http://schemas.microsoft.com/office/powerpoint/2010/main" val="3159638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a:t>
            </a:r>
            <a:endParaRPr lang="en-US" dirty="0"/>
          </a:p>
        </p:txBody>
      </p:sp>
      <p:sp>
        <p:nvSpPr>
          <p:cNvPr id="3" name="Content Placeholder 2"/>
          <p:cNvSpPr>
            <a:spLocks noGrp="1"/>
          </p:cNvSpPr>
          <p:nvPr>
            <p:ph idx="1"/>
          </p:nvPr>
        </p:nvSpPr>
        <p:spPr/>
        <p:txBody>
          <a:bodyPr/>
          <a:lstStyle/>
          <a:p>
            <a:r>
              <a:rPr lang="en-US" dirty="0" smtClean="0"/>
              <a:t>What is the relationship between thinking and learning? How have/do teachers teach thinking in your observations of classroom experiences?</a:t>
            </a:r>
          </a:p>
          <a:p>
            <a:r>
              <a:rPr lang="en-US" dirty="0" smtClean="0"/>
              <a:t>Examples, what does that thinking look like in  classrooms?</a:t>
            </a:r>
            <a:endParaRPr lang="en-US" dirty="0"/>
          </a:p>
        </p:txBody>
      </p:sp>
    </p:spTree>
    <p:extLst>
      <p:ext uri="{BB962C8B-B14F-4D97-AF65-F5344CB8AC3E}">
        <p14:creationId xmlns:p14="http://schemas.microsoft.com/office/powerpoint/2010/main" val="18720114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 Map</a:t>
            </a:r>
            <a:endParaRPr lang="en-US" dirty="0"/>
          </a:p>
        </p:txBody>
      </p:sp>
      <p:sp>
        <p:nvSpPr>
          <p:cNvPr id="3" name="Content Placeholder 2"/>
          <p:cNvSpPr>
            <a:spLocks noGrp="1"/>
          </p:cNvSpPr>
          <p:nvPr>
            <p:ph idx="1"/>
          </p:nvPr>
        </p:nvSpPr>
        <p:spPr/>
        <p:txBody>
          <a:bodyPr/>
          <a:lstStyle/>
          <a:p>
            <a:endParaRPr lang="en-US" dirty="0" smtClean="0"/>
          </a:p>
          <a:p>
            <a:endParaRPr lang="en-US" dirty="0"/>
          </a:p>
          <a:p>
            <a:pPr lvl="5"/>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0"/>
            <a:ext cx="5143500" cy="494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197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Bubble Map</a:t>
            </a:r>
            <a:endParaRPr lang="en-US" dirty="0"/>
          </a:p>
        </p:txBody>
      </p:sp>
      <p:sp>
        <p:nvSpPr>
          <p:cNvPr id="3" name="Content Placeholder 2"/>
          <p:cNvSpPr>
            <a:spLocks noGrp="1"/>
          </p:cNvSpPr>
          <p:nvPr>
            <p:ph idx="1"/>
          </p:nvPr>
        </p:nvSpPr>
        <p:spPr/>
        <p:txBody>
          <a:bodyPr/>
          <a:lstStyle/>
          <a:p>
            <a:r>
              <a:rPr lang="en-US" dirty="0"/>
              <a:t>The Double Bubble Map is a tool for comparing and contrasting things.</a:t>
            </a:r>
          </a:p>
          <a:p>
            <a:endParaRPr lang="en-US" dirty="0"/>
          </a:p>
          <a:p>
            <a:r>
              <a:rPr lang="en-US" dirty="0"/>
              <a:t>“Examine the similarities and differences between these two geometric figures.”</a:t>
            </a:r>
          </a:p>
        </p:txBody>
      </p:sp>
    </p:spTree>
    <p:extLst>
      <p:ext uri="{BB962C8B-B14F-4D97-AF65-F5344CB8AC3E}">
        <p14:creationId xmlns:p14="http://schemas.microsoft.com/office/powerpoint/2010/main" val="42193894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Bubble</a:t>
            </a:r>
            <a:endParaRPr lang="en-US" dirty="0"/>
          </a:p>
        </p:txBody>
      </p:sp>
      <p:sp>
        <p:nvSpPr>
          <p:cNvPr id="3" name="Content Placeholder 2"/>
          <p:cNvSpPr>
            <a:spLocks noGrp="1"/>
          </p:cNvSpPr>
          <p:nvPr>
            <p:ph idx="1"/>
          </p:nvPr>
        </p:nvSpPr>
        <p:spPr/>
        <p:txBody>
          <a:bodyPr/>
          <a:lstStyle/>
          <a:p>
            <a:pPr lvl="7"/>
            <a:endParaRPr lang="en-US" dirty="0" smtClean="0"/>
          </a:p>
          <a:p>
            <a:pPr lvl="7"/>
            <a:endParaRPr lang="en-US" dirty="0"/>
          </a:p>
          <a:p>
            <a:pPr lvl="7"/>
            <a:endParaRPr lang="en-US" dirty="0" smtClean="0"/>
          </a:p>
          <a:p>
            <a:pPr lvl="7"/>
            <a:endParaRPr lang="en-US" dirty="0"/>
          </a:p>
          <a:p>
            <a:pPr lvl="7"/>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76400"/>
            <a:ext cx="5143500"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105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Multi-Flow Map</a:t>
            </a:r>
            <a:endParaRPr lang="en-US" dirty="0"/>
          </a:p>
        </p:txBody>
      </p:sp>
      <p:sp>
        <p:nvSpPr>
          <p:cNvPr id="3" name="Content Placeholder 2"/>
          <p:cNvSpPr>
            <a:spLocks noGrp="1"/>
          </p:cNvSpPr>
          <p:nvPr>
            <p:ph idx="1"/>
          </p:nvPr>
        </p:nvSpPr>
        <p:spPr/>
        <p:txBody>
          <a:bodyPr>
            <a:normAutofit fontScale="92500"/>
          </a:bodyPr>
          <a:lstStyle/>
          <a:p>
            <a:r>
              <a:rPr lang="en-US" dirty="0"/>
              <a:t>The Multi-Flow Map is used by students for showing and analyzing cause and effect relationships. In the center rectangle is an important event. On the left side of the event is the causes, and on the right side of the event the effects.</a:t>
            </a:r>
          </a:p>
          <a:p>
            <a:endParaRPr lang="en-US" dirty="0"/>
          </a:p>
          <a:p>
            <a:r>
              <a:rPr lang="en-US" dirty="0"/>
              <a:t>“Discuss what might cause tooth decay and tell some of the effects of poor dental hygiene.”</a:t>
            </a:r>
          </a:p>
        </p:txBody>
      </p:sp>
    </p:spTree>
    <p:extLst>
      <p:ext uri="{BB962C8B-B14F-4D97-AF65-F5344CB8AC3E}">
        <p14:creationId xmlns:p14="http://schemas.microsoft.com/office/powerpoint/2010/main" val="38204410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smtClean="0"/>
              <a:t>Multi-Flow</a:t>
            </a:r>
            <a:endParaRPr lang="en-US" dirty="0"/>
          </a:p>
        </p:txBody>
      </p:sp>
      <p:sp>
        <p:nvSpPr>
          <p:cNvPr id="3" name="Content Placeholder 2"/>
          <p:cNvSpPr>
            <a:spLocks noGrp="1"/>
          </p:cNvSpPr>
          <p:nvPr>
            <p:ph idx="1"/>
          </p:nvPr>
        </p:nvSpPr>
        <p:spPr/>
        <p:txBody>
          <a:bodyPr/>
          <a:lstStyle/>
          <a:p>
            <a:endParaRPr lang="en-US" dirty="0" smtClean="0"/>
          </a:p>
          <a:p>
            <a:endParaRPr lang="en-US" dirty="0"/>
          </a:p>
          <a:p>
            <a:pPr lvl="6"/>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729343"/>
            <a:ext cx="5143500" cy="652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8653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Bridge Map</a:t>
            </a:r>
            <a:endParaRPr lang="en-US" dirty="0"/>
          </a:p>
        </p:txBody>
      </p:sp>
      <p:sp>
        <p:nvSpPr>
          <p:cNvPr id="3" name="Content Placeholder 2"/>
          <p:cNvSpPr>
            <a:spLocks noGrp="1"/>
          </p:cNvSpPr>
          <p:nvPr>
            <p:ph idx="1"/>
          </p:nvPr>
        </p:nvSpPr>
        <p:spPr/>
        <p:txBody>
          <a:bodyPr/>
          <a:lstStyle/>
          <a:p>
            <a:r>
              <a:rPr lang="en-US" dirty="0"/>
              <a:t>The Bridge Map gives students a tool for applying the process of seeing analogies.</a:t>
            </a:r>
          </a:p>
          <a:p>
            <a:endParaRPr lang="en-US" dirty="0"/>
          </a:p>
          <a:p>
            <a:r>
              <a:rPr lang="en-US" dirty="0"/>
              <a:t>“Choose two historical leaders and show their relationship to important movements or conflicts. Remember to state your relating factor.”</a:t>
            </a:r>
          </a:p>
        </p:txBody>
      </p:sp>
    </p:spTree>
    <p:extLst>
      <p:ext uri="{BB962C8B-B14F-4D97-AF65-F5344CB8AC3E}">
        <p14:creationId xmlns:p14="http://schemas.microsoft.com/office/powerpoint/2010/main" val="12112561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Bridge Map</a:t>
            </a:r>
            <a:endParaRPr lang="en-US" dirty="0"/>
          </a:p>
        </p:txBody>
      </p:sp>
      <p:sp>
        <p:nvSpPr>
          <p:cNvPr id="3" name="Content Placeholder 2"/>
          <p:cNvSpPr>
            <a:spLocks noGrp="1"/>
          </p:cNvSpPr>
          <p:nvPr>
            <p:ph idx="1"/>
          </p:nvPr>
        </p:nvSpPr>
        <p:spPr/>
        <p:txBody>
          <a:bodyPr/>
          <a:lstStyle/>
          <a:p>
            <a:endParaRPr lang="en-US" dirty="0" smtClean="0"/>
          </a:p>
          <a:p>
            <a:endParaRPr lang="en-US" dirty="0"/>
          </a:p>
          <a:p>
            <a:pPr lvl="6"/>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94" y="1981196"/>
            <a:ext cx="5030343" cy="3570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89086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a Difference as a Teacher</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http://www.youtube.com/watch?v=XzE7wCxRa5Q&amp;feature=related</a:t>
            </a:r>
            <a:endParaRPr lang="en-US" dirty="0"/>
          </a:p>
        </p:txBody>
      </p:sp>
    </p:spTree>
    <p:extLst>
      <p:ext uri="{BB962C8B-B14F-4D97-AF65-F5344CB8AC3E}">
        <p14:creationId xmlns:p14="http://schemas.microsoft.com/office/powerpoint/2010/main" val="2747922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thinking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 my goal for you as students and future educators…is that you will empower your students to become </a:t>
            </a:r>
            <a:r>
              <a:rPr lang="en-US" dirty="0"/>
              <a:t>critical </a:t>
            </a:r>
            <a:r>
              <a:rPr lang="en-US" dirty="0" smtClean="0"/>
              <a:t>thinkers, and problem solvers bold enough to ask questions and find the answers.</a:t>
            </a:r>
          </a:p>
          <a:p>
            <a:r>
              <a:rPr lang="en-US" dirty="0" smtClean="0"/>
              <a:t>This course should build your toolbox….giving new tools or new ways to use those old tools   …ultimately empowering your students to share/tell their thinking with themselves and others……… becoming life long learners.</a:t>
            </a:r>
            <a:endParaRPr lang="en-US" dirty="0"/>
          </a:p>
          <a:p>
            <a:endParaRPr lang="en-US" dirty="0"/>
          </a:p>
        </p:txBody>
      </p:sp>
    </p:spTree>
    <p:extLst>
      <p:ext uri="{BB962C8B-B14F-4D97-AF65-F5344CB8AC3E}">
        <p14:creationId xmlns:p14="http://schemas.microsoft.com/office/powerpoint/2010/main" val="2992950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Thinking Maps - A Language for Learning</a:t>
            </a:r>
          </a:p>
        </p:txBody>
      </p:sp>
      <p:sp>
        <p:nvSpPr>
          <p:cNvPr id="3" name="Content Placeholder 2"/>
          <p:cNvSpPr>
            <a:spLocks noGrp="1"/>
          </p:cNvSpPr>
          <p:nvPr>
            <p:ph idx="1"/>
          </p:nvPr>
        </p:nvSpPr>
        <p:spPr/>
        <p:txBody>
          <a:bodyPr>
            <a:normAutofit/>
          </a:bodyPr>
          <a:lstStyle/>
          <a:p>
            <a:r>
              <a:rPr lang="en-US" dirty="0"/>
              <a:t>Thinking Maps® were developed as a language for learning in 1988 by Dr. David </a:t>
            </a:r>
            <a:r>
              <a:rPr lang="en-US" dirty="0" err="1"/>
              <a:t>Hyerle</a:t>
            </a:r>
            <a:r>
              <a:rPr lang="en-US" dirty="0"/>
              <a:t>. There are eight </a:t>
            </a:r>
            <a:r>
              <a:rPr lang="en-US" dirty="0" smtClean="0"/>
              <a:t>maps; maps can be </a:t>
            </a:r>
            <a:r>
              <a:rPr lang="en-US" dirty="0"/>
              <a:t>used by teachers and students (K-12; pre-K; adult education, university and business) for reading comprehension, writing process problem solving, and thinking skills improvement. </a:t>
            </a:r>
          </a:p>
        </p:txBody>
      </p:sp>
    </p:spTree>
    <p:extLst>
      <p:ext uri="{BB962C8B-B14F-4D97-AF65-F5344CB8AC3E}">
        <p14:creationId xmlns:p14="http://schemas.microsoft.com/office/powerpoint/2010/main" val="3847905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1"/>
            <a:ext cx="7772400" cy="1676399"/>
          </a:xfrm>
        </p:spPr>
        <p:txBody>
          <a:bodyPr/>
          <a:lstStyle/>
          <a:p>
            <a:r>
              <a:rPr lang="en-US" dirty="0" smtClean="0"/>
              <a:t>One School-Thinking Maps</a:t>
            </a:r>
            <a:endParaRPr lang="en-US" dirty="0"/>
          </a:p>
        </p:txBody>
      </p:sp>
      <p:sp>
        <p:nvSpPr>
          <p:cNvPr id="3" name="Subtitle 2"/>
          <p:cNvSpPr>
            <a:spLocks noGrp="1"/>
          </p:cNvSpPr>
          <p:nvPr>
            <p:ph type="subTitle" idx="1"/>
          </p:nvPr>
        </p:nvSpPr>
        <p:spPr/>
        <p:txBody>
          <a:bodyPr/>
          <a:lstStyle/>
          <a:p>
            <a:r>
              <a:rPr lang="en-US" dirty="0" smtClean="0">
                <a:hlinkClick r:id="rId2"/>
              </a:rPr>
              <a:t>http://www.mindsofmississippi.com/</a:t>
            </a:r>
            <a:endParaRPr lang="en-US" dirty="0"/>
          </a:p>
        </p:txBody>
      </p:sp>
    </p:spTree>
    <p:extLst>
      <p:ext uri="{BB962C8B-B14F-4D97-AF65-F5344CB8AC3E}">
        <p14:creationId xmlns:p14="http://schemas.microsoft.com/office/powerpoint/2010/main" val="1402566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Thinking Maps?</a:t>
            </a:r>
            <a:endParaRPr lang="en-US" dirty="0"/>
          </a:p>
        </p:txBody>
      </p:sp>
      <p:sp>
        <p:nvSpPr>
          <p:cNvPr id="3" name="Content Placeholder 2"/>
          <p:cNvSpPr>
            <a:spLocks noGrp="1"/>
          </p:cNvSpPr>
          <p:nvPr>
            <p:ph idx="1"/>
          </p:nvPr>
        </p:nvSpPr>
        <p:spPr/>
        <p:txBody>
          <a:bodyPr>
            <a:normAutofit/>
          </a:bodyPr>
          <a:lstStyle/>
          <a:p>
            <a:r>
              <a:rPr lang="en-US" dirty="0" smtClean="0"/>
              <a:t>Thinking Maps unite students across all grade levels and in all content areas through the use of a common visual language for thinking. Thinking Maps are not content- or grade-level specific. They are specifically designed to promote and strengthen the skillful use of fundamental cognitive processes for all learning.</a:t>
            </a:r>
            <a:endParaRPr lang="en-US" dirty="0"/>
          </a:p>
        </p:txBody>
      </p:sp>
    </p:spTree>
    <p:extLst>
      <p:ext uri="{BB962C8B-B14F-4D97-AF65-F5344CB8AC3E}">
        <p14:creationId xmlns:p14="http://schemas.microsoft.com/office/powerpoint/2010/main" val="35871451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using Thinking Maps…</a:t>
            </a:r>
            <a:endParaRPr lang="en-US" dirty="0"/>
          </a:p>
        </p:txBody>
      </p:sp>
      <p:sp>
        <p:nvSpPr>
          <p:cNvPr id="3" name="Content Placeholder 2"/>
          <p:cNvSpPr>
            <a:spLocks noGrp="1"/>
          </p:cNvSpPr>
          <p:nvPr>
            <p:ph idx="1"/>
          </p:nvPr>
        </p:nvSpPr>
        <p:spPr/>
        <p:txBody>
          <a:bodyPr/>
          <a:lstStyle/>
          <a:p>
            <a:r>
              <a:rPr lang="en-US" dirty="0" smtClean="0"/>
              <a:t>You use an inquiry approach to learning; asking questions and visually representing ideas.</a:t>
            </a:r>
          </a:p>
          <a:p>
            <a:r>
              <a:rPr lang="en-US" dirty="0"/>
              <a:t>Thinking Maps </a:t>
            </a:r>
            <a:r>
              <a:rPr lang="en-US" dirty="0" smtClean="0"/>
              <a:t>strengthen </a:t>
            </a:r>
            <a:r>
              <a:rPr lang="en-US" dirty="0"/>
              <a:t>the use of inquiry-based processes and </a:t>
            </a:r>
            <a:r>
              <a:rPr lang="en-US" dirty="0" smtClean="0"/>
              <a:t>support student’s </a:t>
            </a:r>
            <a:r>
              <a:rPr lang="en-US" dirty="0"/>
              <a:t>participation and engagement.</a:t>
            </a:r>
          </a:p>
          <a:p>
            <a:pPr marL="0" indent="0">
              <a:buNone/>
            </a:pPr>
            <a:endParaRPr lang="en-US" dirty="0"/>
          </a:p>
        </p:txBody>
      </p:sp>
    </p:spTree>
    <p:extLst>
      <p:ext uri="{BB962C8B-B14F-4D97-AF65-F5344CB8AC3E}">
        <p14:creationId xmlns:p14="http://schemas.microsoft.com/office/powerpoint/2010/main" val="2703033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Maps first grade</a:t>
            </a:r>
            <a:endParaRPr lang="en-US" dirty="0"/>
          </a:p>
        </p:txBody>
      </p:sp>
      <p:sp>
        <p:nvSpPr>
          <p:cNvPr id="3" name="Content Placeholder 2"/>
          <p:cNvSpPr>
            <a:spLocks noGrp="1"/>
          </p:cNvSpPr>
          <p:nvPr>
            <p:ph idx="1"/>
          </p:nvPr>
        </p:nvSpPr>
        <p:spPr/>
        <p:txBody>
          <a:bodyPr/>
          <a:lstStyle/>
          <a:p>
            <a:r>
              <a:rPr lang="en-US" dirty="0" smtClean="0">
                <a:hlinkClick r:id="rId2"/>
              </a:rPr>
              <a:t>http://www.thinkingfoundation.org/video/clips/mtairy-1st-org-thinking.html</a:t>
            </a:r>
            <a:endParaRPr lang="en-US" dirty="0"/>
          </a:p>
        </p:txBody>
      </p:sp>
    </p:spTree>
    <p:extLst>
      <p:ext uri="{BB962C8B-B14F-4D97-AF65-F5344CB8AC3E}">
        <p14:creationId xmlns:p14="http://schemas.microsoft.com/office/powerpoint/2010/main" val="762937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972</Words>
  <Application>Microsoft Office PowerPoint</Application>
  <PresentationFormat>On-screen Show (4:3)</PresentationFormat>
  <Paragraphs>95</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What should students know and be able to do as a result of this course? </vt:lpstr>
      <vt:lpstr>How?</vt:lpstr>
      <vt:lpstr>Discuss </vt:lpstr>
      <vt:lpstr>My thinking</vt:lpstr>
      <vt:lpstr>Thinking Maps - A Language for Learning</vt:lpstr>
      <vt:lpstr>One School-Thinking Maps</vt:lpstr>
      <vt:lpstr>Why Thinking Maps?</vt:lpstr>
      <vt:lpstr>When using Thinking Maps…</vt:lpstr>
      <vt:lpstr>Thinking Maps first grade</vt:lpstr>
      <vt:lpstr>8 Maps</vt:lpstr>
      <vt:lpstr>8 maps</vt:lpstr>
      <vt:lpstr>PowerPoint Presentation</vt:lpstr>
      <vt:lpstr>Teacher Interview </vt:lpstr>
      <vt:lpstr>Benefits</vt:lpstr>
      <vt:lpstr>Youtube thinking maps</vt:lpstr>
      <vt:lpstr>PowerPoint Presentation</vt:lpstr>
      <vt:lpstr> Robert Marzano, Ph.D……Where have we heard this name? </vt:lpstr>
      <vt:lpstr>PowerPoint Presentation</vt:lpstr>
      <vt:lpstr>PowerPoint Presentation</vt:lpstr>
      <vt:lpstr>PowerPoint Presentation</vt:lpstr>
      <vt:lpstr>Circle Map</vt:lpstr>
      <vt:lpstr>Circle Map</vt:lpstr>
      <vt:lpstr>Bubble Map</vt:lpstr>
      <vt:lpstr>Bubble Map</vt:lpstr>
      <vt:lpstr>Flow Map</vt:lpstr>
      <vt:lpstr>Flow Map</vt:lpstr>
      <vt:lpstr>Brace Map</vt:lpstr>
      <vt:lpstr>Brace Map</vt:lpstr>
      <vt:lpstr>Tree Map</vt:lpstr>
      <vt:lpstr>Tree Map</vt:lpstr>
      <vt:lpstr>Double Bubble Map</vt:lpstr>
      <vt:lpstr>Double Bubble</vt:lpstr>
      <vt:lpstr>Multi-Flow Map</vt:lpstr>
      <vt:lpstr>Multi-Flow</vt:lpstr>
      <vt:lpstr>Bridge Map</vt:lpstr>
      <vt:lpstr>Bridge Map</vt:lpstr>
      <vt:lpstr>Making a Difference as a Teacher</vt:lpstr>
    </vt:vector>
  </TitlesOfParts>
  <Company>North Georgia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Norma Jean Cain</dc:creator>
  <cp:lastModifiedBy>Norma Jean Cain</cp:lastModifiedBy>
  <cp:revision>48</cp:revision>
  <dcterms:created xsi:type="dcterms:W3CDTF">2011-11-02T00:10:59Z</dcterms:created>
  <dcterms:modified xsi:type="dcterms:W3CDTF">2011-11-02T16:36:06Z</dcterms:modified>
</cp:coreProperties>
</file>