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84" r:id="rId3"/>
    <p:sldId id="287" r:id="rId4"/>
    <p:sldId id="289" r:id="rId5"/>
    <p:sldId id="288" r:id="rId6"/>
    <p:sldId id="274" r:id="rId7"/>
    <p:sldId id="275" r:id="rId8"/>
    <p:sldId id="276" r:id="rId9"/>
    <p:sldId id="285" r:id="rId10"/>
    <p:sldId id="273" r:id="rId11"/>
    <p:sldId id="277" r:id="rId12"/>
    <p:sldId id="278" r:id="rId13"/>
    <p:sldId id="281" r:id="rId14"/>
    <p:sldId id="269" r:id="rId15"/>
    <p:sldId id="270" r:id="rId16"/>
    <p:sldId id="271" r:id="rId17"/>
    <p:sldId id="272" r:id="rId18"/>
    <p:sldId id="257" r:id="rId19"/>
    <p:sldId id="258" r:id="rId20"/>
    <p:sldId id="260" r:id="rId21"/>
    <p:sldId id="263" r:id="rId22"/>
    <p:sldId id="259" r:id="rId23"/>
    <p:sldId id="262" r:id="rId24"/>
    <p:sldId id="261" r:id="rId25"/>
    <p:sldId id="264" r:id="rId26"/>
    <p:sldId id="265" r:id="rId27"/>
    <p:sldId id="266" r:id="rId28"/>
    <p:sldId id="267" r:id="rId29"/>
    <p:sldId id="286" r:id="rId30"/>
    <p:sldId id="268" r:id="rId31"/>
    <p:sldId id="29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00320C-3819-4C09-8D4F-DA5F2D81F136}" type="datetimeFigureOut">
              <a:rPr lang="en-US" smtClean="0"/>
              <a:t>9/27/2011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151D8E-9223-43D2-8254-7EC3C6350CAA}" type="slidenum">
              <a:rPr lang="en-US" smtClean="0"/>
              <a:t>‹#›</a:t>
            </a:fld>
            <a:endParaRPr lang="en-US"/>
          </a:p>
        </p:txBody>
      </p:sp>
    </p:spTree>
    <p:extLst>
      <p:ext uri="{BB962C8B-B14F-4D97-AF65-F5344CB8AC3E}">
        <p14:creationId xmlns:p14="http://schemas.microsoft.com/office/powerpoint/2010/main" val="2594665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focus:</a:t>
            </a:r>
            <a:r>
              <a:rPr lang="en-US" baseline="0" dirty="0" smtClean="0"/>
              <a:t> thinking-learning….communication?</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3</a:t>
            </a:fld>
            <a:endParaRPr lang="en-US"/>
          </a:p>
        </p:txBody>
      </p:sp>
    </p:spTree>
    <p:extLst>
      <p:ext uri="{BB962C8B-B14F-4D97-AF65-F5344CB8AC3E}">
        <p14:creationId xmlns:p14="http://schemas.microsoft.com/office/powerpoint/2010/main" val="16995113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Social Studies topics? Current events, ancient Egypt, civil war, </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27</a:t>
            </a:fld>
            <a:endParaRPr lang="en-US"/>
          </a:p>
        </p:txBody>
      </p:sp>
    </p:spTree>
    <p:extLst>
      <p:ext uri="{BB962C8B-B14F-4D97-AF65-F5344CB8AC3E}">
        <p14:creationId xmlns:p14="http://schemas.microsoft.com/office/powerpoint/2010/main" val="806479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5</a:t>
            </a:fld>
            <a:endParaRPr lang="en-US"/>
          </a:p>
        </p:txBody>
      </p:sp>
    </p:spTree>
    <p:extLst>
      <p:ext uri="{BB962C8B-B14F-4D97-AF65-F5344CB8AC3E}">
        <p14:creationId xmlns:p14="http://schemas.microsoft.com/office/powerpoint/2010/main" val="493574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Multigenre-variety of genres science/soc.st combining content-area study with writing. Include 3</a:t>
            </a:r>
            <a:r>
              <a:rPr lang="en-US" baseline="0" dirty="0" smtClean="0"/>
              <a:t> or more </a:t>
            </a:r>
            <a:r>
              <a:rPr lang="en-US" baseline="0" dirty="0" err="1" smtClean="0"/>
              <a:t>genres..such</a:t>
            </a:r>
            <a:r>
              <a:rPr lang="en-US" baseline="0" dirty="0" smtClean="0"/>
              <a:t> as writing, social studies, chart. </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6</a:t>
            </a:fld>
            <a:endParaRPr lang="en-US"/>
          </a:p>
        </p:txBody>
      </p:sp>
    </p:spTree>
    <p:extLst>
      <p:ext uri="{BB962C8B-B14F-4D97-AF65-F5344CB8AC3E}">
        <p14:creationId xmlns:p14="http://schemas.microsoft.com/office/powerpoint/2010/main" val="247325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a:t>
            </a:r>
            <a:r>
              <a:rPr lang="en-US" baseline="0" dirty="0" smtClean="0"/>
              <a:t> examples: acrostic spell key word vertically write a phrase or sentence beginning each letter. Cubes-topic 6 perspectives</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8</a:t>
            </a:fld>
            <a:endParaRPr lang="en-US"/>
          </a:p>
        </p:txBody>
      </p:sp>
    </p:spTree>
    <p:extLst>
      <p:ext uri="{BB962C8B-B14F-4D97-AF65-F5344CB8AC3E}">
        <p14:creationId xmlns:p14="http://schemas.microsoft.com/office/powerpoint/2010/main" val="2519209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verbs are higher in blooms </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22</a:t>
            </a:fld>
            <a:endParaRPr lang="en-US" dirty="0"/>
          </a:p>
        </p:txBody>
      </p:sp>
    </p:spTree>
    <p:extLst>
      <p:ext uri="{BB962C8B-B14F-4D97-AF65-F5344CB8AC3E}">
        <p14:creationId xmlns:p14="http://schemas.microsoft.com/office/powerpoint/2010/main" val="2254448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could the strong verb sway change the assignment?</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23</a:t>
            </a:fld>
            <a:endParaRPr lang="en-US" dirty="0"/>
          </a:p>
        </p:txBody>
      </p:sp>
    </p:spTree>
    <p:extLst>
      <p:ext uri="{BB962C8B-B14F-4D97-AF65-F5344CB8AC3E}">
        <p14:creationId xmlns:p14="http://schemas.microsoft.com/office/powerpoint/2010/main" val="2719892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Name roles when thinking of Social Studies: Archeologist, Immigrants, museum curator,</a:t>
            </a:r>
            <a:r>
              <a:rPr lang="en-US" baseline="0" dirty="0" smtClean="0"/>
              <a:t> map maker, abolitionist, slave, John Henry, </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24</a:t>
            </a:fld>
            <a:endParaRPr lang="en-US" dirty="0"/>
          </a:p>
        </p:txBody>
      </p:sp>
    </p:spTree>
    <p:extLst>
      <p:ext uri="{BB962C8B-B14F-4D97-AF65-F5344CB8AC3E}">
        <p14:creationId xmlns:p14="http://schemas.microsoft.com/office/powerpoint/2010/main" val="3811871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Social</a:t>
            </a:r>
            <a:r>
              <a:rPr lang="en-US" baseline="0" dirty="0" smtClean="0"/>
              <a:t> Studies? Could use same or  character from reading: </a:t>
            </a:r>
            <a:r>
              <a:rPr lang="en-US" baseline="0" dirty="0" err="1" smtClean="0"/>
              <a:t>harriet</a:t>
            </a:r>
            <a:r>
              <a:rPr lang="en-US" baseline="0" dirty="0" smtClean="0"/>
              <a:t> </a:t>
            </a:r>
            <a:r>
              <a:rPr lang="en-US" baseline="0" dirty="0" err="1" smtClean="0"/>
              <a:t>tubman</a:t>
            </a:r>
            <a:r>
              <a:rPr lang="en-US" baseline="0" dirty="0" smtClean="0"/>
              <a:t>, etc.</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25</a:t>
            </a:fld>
            <a:endParaRPr lang="en-US"/>
          </a:p>
        </p:txBody>
      </p:sp>
    </p:spTree>
    <p:extLst>
      <p:ext uri="{BB962C8B-B14F-4D97-AF65-F5344CB8AC3E}">
        <p14:creationId xmlns:p14="http://schemas.microsoft.com/office/powerpoint/2010/main" val="3989933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Social Studies? Could stay</a:t>
            </a:r>
            <a:r>
              <a:rPr lang="en-US" baseline="0" dirty="0" smtClean="0"/>
              <a:t> same or </a:t>
            </a:r>
            <a:r>
              <a:rPr lang="en-US" dirty="0" smtClean="0"/>
              <a:t>letter of request, resume,</a:t>
            </a:r>
            <a:r>
              <a:rPr lang="en-US" baseline="0" dirty="0" smtClean="0"/>
              <a:t> 30 second commercial etc.</a:t>
            </a:r>
            <a:endParaRPr lang="en-US" dirty="0"/>
          </a:p>
        </p:txBody>
      </p:sp>
      <p:sp>
        <p:nvSpPr>
          <p:cNvPr id="4" name="Slide Number Placeholder 3"/>
          <p:cNvSpPr>
            <a:spLocks noGrp="1"/>
          </p:cNvSpPr>
          <p:nvPr>
            <p:ph type="sldNum" sz="quarter" idx="10"/>
          </p:nvPr>
        </p:nvSpPr>
        <p:spPr/>
        <p:txBody>
          <a:bodyPr/>
          <a:lstStyle/>
          <a:p>
            <a:fld id="{49151D8E-9223-43D2-8254-7EC3C6350CAA}" type="slidenum">
              <a:rPr lang="en-US" smtClean="0"/>
              <a:t>26</a:t>
            </a:fld>
            <a:endParaRPr lang="en-US"/>
          </a:p>
        </p:txBody>
      </p:sp>
    </p:spTree>
    <p:extLst>
      <p:ext uri="{BB962C8B-B14F-4D97-AF65-F5344CB8AC3E}">
        <p14:creationId xmlns:p14="http://schemas.microsoft.com/office/powerpoint/2010/main" val="988405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E6A5269-A4A2-476C-A973-D2C6ADC7BC7F}"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6A5269-A4A2-476C-A973-D2C6ADC7BC7F}"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6A5269-A4A2-476C-A973-D2C6ADC7BC7F}"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6A5269-A4A2-476C-A973-D2C6ADC7BC7F}"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6A5269-A4A2-476C-A973-D2C6ADC7BC7F}"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6A5269-A4A2-476C-A973-D2C6ADC7BC7F}" type="datetimeFigureOut">
              <a:rPr lang="en-US" smtClean="0"/>
              <a:t>9/27/2011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6A5269-A4A2-476C-A973-D2C6ADC7BC7F}" type="datetimeFigureOut">
              <a:rPr lang="en-US" smtClean="0"/>
              <a:t>9/27/2011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6A5269-A4A2-476C-A973-D2C6ADC7BC7F}" type="datetimeFigureOut">
              <a:rPr lang="en-US" smtClean="0"/>
              <a:t>9/27/2011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6A5269-A4A2-476C-A973-D2C6ADC7BC7F}" type="datetimeFigureOut">
              <a:rPr lang="en-US" smtClean="0"/>
              <a:t>9/27/2011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E05E5C-BDAB-401C-A177-90E67E16FF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A5269-A4A2-476C-A973-D2C6ADC7BC7F}" type="datetimeFigureOut">
              <a:rPr lang="en-US" smtClean="0"/>
              <a:t>9/27/2011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E05E5C-BDAB-401C-A177-90E67E16FF84}"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6E6A5269-A4A2-476C-A973-D2C6ADC7BC7F}" type="datetimeFigureOut">
              <a:rPr lang="en-US" smtClean="0"/>
              <a:t>9/27/2011</a:t>
            </a:fld>
            <a:endParaRPr lang="en-US"/>
          </a:p>
        </p:txBody>
      </p:sp>
      <p:sp>
        <p:nvSpPr>
          <p:cNvPr id="9" name="Slide Number Placeholder 8"/>
          <p:cNvSpPr>
            <a:spLocks noGrp="1"/>
          </p:cNvSpPr>
          <p:nvPr>
            <p:ph type="sldNum" sz="quarter" idx="11"/>
          </p:nvPr>
        </p:nvSpPr>
        <p:spPr/>
        <p:txBody>
          <a:bodyPr/>
          <a:lstStyle/>
          <a:p>
            <a:fld id="{83E05E5C-BDAB-401C-A177-90E67E16FF8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3E05E5C-BDAB-401C-A177-90E67E16FF84}"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E6A5269-A4A2-476C-A973-D2C6ADC7BC7F}" type="datetimeFigureOut">
              <a:rPr lang="en-US" smtClean="0"/>
              <a:t>9/27/2011</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user/NatlWritingProject?blend=14&amp;ob=5#p/c/178B6F9B933CA072/13/7-wYZoS6GL4" TargetMode="External"/><Relationship Id="rId2" Type="http://schemas.openxmlformats.org/officeDocument/2006/relationships/hyperlink" Target="http://youtu.be/OfHh9c6wN94"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ritingfix.co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600199"/>
          </a:xfrm>
        </p:spPr>
        <p:txBody>
          <a:bodyPr/>
          <a:lstStyle/>
          <a:p>
            <a:r>
              <a:rPr lang="en-US" dirty="0" smtClean="0"/>
              <a:t>Writing Across the Curriculum:</a:t>
            </a:r>
            <a:endParaRPr lang="en-US" dirty="0"/>
          </a:p>
        </p:txBody>
      </p:sp>
      <p:sp>
        <p:nvSpPr>
          <p:cNvPr id="3" name="Subtitle 2"/>
          <p:cNvSpPr>
            <a:spLocks noGrp="1"/>
          </p:cNvSpPr>
          <p:nvPr>
            <p:ph type="subTitle" idx="1"/>
          </p:nvPr>
        </p:nvSpPr>
        <p:spPr>
          <a:xfrm>
            <a:off x="1371600" y="1981200"/>
            <a:ext cx="6400800" cy="3657600"/>
          </a:xfrm>
        </p:spPr>
        <p:txBody>
          <a:bodyPr/>
          <a:lstStyle/>
          <a:p>
            <a:endParaRPr lang="en-US" dirty="0" smtClean="0">
              <a:hlinkClick r:id="rId2"/>
            </a:endParaRPr>
          </a:p>
          <a:p>
            <a:r>
              <a:rPr lang="en-US" dirty="0" smtClean="0">
                <a:hlinkClick r:id="rId2"/>
              </a:rPr>
              <a:t>http</a:t>
            </a:r>
            <a:r>
              <a:rPr lang="en-US" dirty="0" smtClean="0">
                <a:hlinkClick r:id="rId2"/>
              </a:rPr>
              <a:t>://</a:t>
            </a:r>
            <a:r>
              <a:rPr lang="en-US" dirty="0" smtClean="0">
                <a:hlinkClick r:id="rId2"/>
              </a:rPr>
              <a:t>youtu.be/OfHh9c6wN94</a:t>
            </a:r>
            <a:endParaRPr lang="en-US" dirty="0" smtClean="0"/>
          </a:p>
          <a:p>
            <a:endParaRPr lang="en-US" dirty="0">
              <a:hlinkClick r:id="rId3"/>
            </a:endParaRPr>
          </a:p>
          <a:p>
            <a:r>
              <a:rPr lang="en-US" dirty="0">
                <a:hlinkClick r:id="rId3"/>
              </a:rPr>
              <a:t>http://www.youtube.com/user/NatlWritingProject?blend=14&amp;ob=5#p/c/178B6F9B933CA072/13/7-wYZoS6GL4</a:t>
            </a:r>
            <a:endParaRPr lang="en-US" dirty="0"/>
          </a:p>
        </p:txBody>
      </p:sp>
    </p:spTree>
    <p:extLst>
      <p:ext uri="{BB962C8B-B14F-4D97-AF65-F5344CB8AC3E}">
        <p14:creationId xmlns:p14="http://schemas.microsoft.com/office/powerpoint/2010/main" val="2966785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Quickwrites/</a:t>
            </a:r>
            <a:r>
              <a:rPr lang="en-US" dirty="0" err="1" smtClean="0"/>
              <a:t>Quickdraws</a:t>
            </a:r>
            <a:endParaRPr lang="en-US" dirty="0"/>
          </a:p>
        </p:txBody>
      </p:sp>
      <p:sp>
        <p:nvSpPr>
          <p:cNvPr id="3" name="Content Placeholder 2"/>
          <p:cNvSpPr>
            <a:spLocks noGrp="1"/>
          </p:cNvSpPr>
          <p:nvPr>
            <p:ph idx="1"/>
          </p:nvPr>
        </p:nvSpPr>
        <p:spPr/>
        <p:txBody>
          <a:bodyPr>
            <a:normAutofit/>
          </a:bodyPr>
          <a:lstStyle/>
          <a:p>
            <a:r>
              <a:rPr lang="en-US" sz="3200" dirty="0" smtClean="0"/>
              <a:t>Informally write or draw, rambling on paper, generating ideas, making connections</a:t>
            </a:r>
          </a:p>
          <a:p>
            <a:r>
              <a:rPr lang="en-US" sz="3200" dirty="0" smtClean="0"/>
              <a:t>Write/draw on a topic for 5 to 10 minutes</a:t>
            </a:r>
          </a:p>
          <a:p>
            <a:r>
              <a:rPr lang="en-US" sz="3200" dirty="0" smtClean="0"/>
              <a:t>Don’t focus on mechanics</a:t>
            </a:r>
          </a:p>
          <a:p>
            <a:r>
              <a:rPr lang="en-US" sz="3200" dirty="0" smtClean="0"/>
              <a:t>Example: students choose a word from word wall to quick/draw write about an end of unit review…or could be a cluster about word.</a:t>
            </a:r>
          </a:p>
          <a:p>
            <a:endParaRPr lang="en-US" sz="3200" dirty="0"/>
          </a:p>
        </p:txBody>
      </p:sp>
    </p:spTree>
    <p:extLst>
      <p:ext uri="{BB962C8B-B14F-4D97-AF65-F5344CB8AC3E}">
        <p14:creationId xmlns:p14="http://schemas.microsoft.com/office/powerpoint/2010/main" val="993670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Notetaking</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dirty="0" smtClean="0"/>
              <a:t>Students draw a line lengthwise down the middle paper. </a:t>
            </a:r>
          </a:p>
          <a:p>
            <a:r>
              <a:rPr lang="en-US" sz="2800" dirty="0" smtClean="0"/>
              <a:t>As the student reads or listens, major headings or concepts are recorded in the space to the left, supporting details in the space to the right. Only one side of the paper is used. </a:t>
            </a:r>
          </a:p>
          <a:p>
            <a:r>
              <a:rPr lang="en-US" sz="2800" dirty="0" smtClean="0"/>
              <a:t>When it comes time to study, the paper is folded down the center line so that either the main ideas or the details are visible, but not both at once. </a:t>
            </a:r>
          </a:p>
        </p:txBody>
      </p:sp>
    </p:spTree>
    <p:extLst>
      <p:ext uri="{BB962C8B-B14F-4D97-AF65-F5344CB8AC3E}">
        <p14:creationId xmlns:p14="http://schemas.microsoft.com/office/powerpoint/2010/main" val="17019644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Summarizing Cooperatively</a:t>
            </a:r>
            <a:endParaRPr lang="en-US" dirty="0"/>
          </a:p>
        </p:txBody>
      </p:sp>
      <p:sp>
        <p:nvSpPr>
          <p:cNvPr id="3" name="Content Placeholder 2"/>
          <p:cNvSpPr>
            <a:spLocks noGrp="1"/>
          </p:cNvSpPr>
          <p:nvPr>
            <p:ph idx="1"/>
          </p:nvPr>
        </p:nvSpPr>
        <p:spPr/>
        <p:txBody>
          <a:bodyPr>
            <a:normAutofit/>
          </a:bodyPr>
          <a:lstStyle/>
          <a:p>
            <a:r>
              <a:rPr lang="en-US" sz="3600" dirty="0" smtClean="0"/>
              <a:t>paired summarizing</a:t>
            </a:r>
          </a:p>
          <a:p>
            <a:r>
              <a:rPr lang="en-US" sz="3600" dirty="0" smtClean="0"/>
              <a:t>Students are expected to </a:t>
            </a:r>
            <a:r>
              <a:rPr lang="en-US" sz="3600" dirty="0" smtClean="0"/>
              <a:t>think/write </a:t>
            </a:r>
            <a:r>
              <a:rPr lang="en-US" sz="3600" dirty="0" smtClean="0"/>
              <a:t>an individual retelling before they come together as </a:t>
            </a:r>
            <a:r>
              <a:rPr lang="en-US" sz="3600" dirty="0" smtClean="0"/>
              <a:t>pairs.</a:t>
            </a:r>
            <a:endParaRPr lang="en-US" sz="3600" dirty="0"/>
          </a:p>
        </p:txBody>
      </p:sp>
    </p:spTree>
    <p:extLst>
      <p:ext uri="{BB962C8B-B14F-4D97-AF65-F5344CB8AC3E}">
        <p14:creationId xmlns:p14="http://schemas.microsoft.com/office/powerpoint/2010/main" val="2890096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pPr algn="l"/>
            <a:r>
              <a:rPr lang="en-US" sz="3200" dirty="0" smtClean="0"/>
              <a:t/>
            </a:r>
            <a:br>
              <a:rPr lang="en-US" sz="3200" dirty="0" smtClean="0"/>
            </a:br>
            <a:r>
              <a:rPr lang="en-US" sz="3200" dirty="0" smtClean="0"/>
              <a:t>Next, students exchange </a:t>
            </a:r>
            <a:r>
              <a:rPr lang="en-US" sz="3200" dirty="0" smtClean="0"/>
              <a:t>ideas/papers </a:t>
            </a:r>
            <a:r>
              <a:rPr lang="en-US" sz="3200" dirty="0" smtClean="0"/>
              <a:t>with their partners. </a:t>
            </a:r>
            <a:endParaRPr lang="en-US" sz="3200" dirty="0"/>
          </a:p>
        </p:txBody>
      </p:sp>
      <p:sp>
        <p:nvSpPr>
          <p:cNvPr id="3" name="Content Placeholder 2"/>
          <p:cNvSpPr>
            <a:spLocks noGrp="1"/>
          </p:cNvSpPr>
          <p:nvPr>
            <p:ph idx="1"/>
          </p:nvPr>
        </p:nvSpPr>
        <p:spPr>
          <a:xfrm>
            <a:off x="457200" y="2133600"/>
            <a:ext cx="7315200" cy="3992563"/>
          </a:xfrm>
        </p:spPr>
        <p:txBody>
          <a:bodyPr>
            <a:normAutofit fontScale="62500" lnSpcReduction="20000"/>
          </a:bodyPr>
          <a:lstStyle/>
          <a:p>
            <a:pPr marL="0" indent="0">
              <a:buNone/>
            </a:pPr>
            <a:r>
              <a:rPr lang="en-US" sz="3200" dirty="0" smtClean="0"/>
              <a:t>During </a:t>
            </a:r>
            <a:r>
              <a:rPr lang="en-US" sz="3200" dirty="0"/>
              <a:t>the discussion they do each of the following</a:t>
            </a:r>
            <a:r>
              <a:rPr lang="en-US" sz="3200" dirty="0" smtClean="0"/>
              <a:t>:</a:t>
            </a:r>
          </a:p>
          <a:p>
            <a:pPr marL="0" indent="0">
              <a:buNone/>
            </a:pPr>
            <a:endParaRPr lang="en-US" sz="3200" dirty="0" smtClean="0"/>
          </a:p>
          <a:p>
            <a:pPr marL="457200" indent="-457200"/>
            <a:r>
              <a:rPr lang="en-US" sz="3200" dirty="0" smtClean="0"/>
              <a:t>Talk about what they both understood as readers.</a:t>
            </a:r>
          </a:p>
          <a:p>
            <a:pPr marL="457200" indent="-457200"/>
            <a:endParaRPr lang="en-US" sz="3200" dirty="0"/>
          </a:p>
          <a:p>
            <a:pPr marL="457200" indent="-457200"/>
            <a:r>
              <a:rPr lang="en-US" sz="3200" dirty="0" smtClean="0"/>
              <a:t>Talk about what they did not understand.</a:t>
            </a:r>
          </a:p>
          <a:p>
            <a:pPr marL="457200" indent="-457200"/>
            <a:endParaRPr lang="en-US" sz="3200" dirty="0"/>
          </a:p>
          <a:p>
            <a:pPr marL="457200" indent="-457200"/>
            <a:r>
              <a:rPr lang="en-US" sz="3200" dirty="0" smtClean="0"/>
              <a:t>Write </a:t>
            </a:r>
            <a:r>
              <a:rPr lang="en-US" sz="3200" dirty="0"/>
              <a:t>questions for their classmates and </a:t>
            </a:r>
            <a:r>
              <a:rPr lang="en-US" sz="3200" dirty="0" smtClean="0"/>
              <a:t>teacher.</a:t>
            </a:r>
          </a:p>
          <a:p>
            <a:pPr marL="457200" indent="-457200"/>
            <a:endParaRPr lang="en-US" sz="3200" dirty="0"/>
          </a:p>
          <a:p>
            <a:pPr marL="457200" indent="-457200"/>
            <a:r>
              <a:rPr lang="en-US" sz="3200" dirty="0" smtClean="0"/>
              <a:t>Share retellings/questions with class and teacher.</a:t>
            </a:r>
          </a:p>
          <a:p>
            <a:pPr marL="457200" indent="-457200"/>
            <a:endParaRPr lang="en-US" sz="3200" dirty="0"/>
          </a:p>
          <a:p>
            <a:pPr marL="457200" indent="-457200"/>
            <a:endParaRPr lang="en-US" sz="3200" dirty="0"/>
          </a:p>
          <a:p>
            <a:pPr marL="0" indent="0">
              <a:buNone/>
            </a:pPr>
            <a:r>
              <a:rPr lang="en-US" sz="3200" dirty="0"/>
              <a:t/>
            </a:r>
            <a:br>
              <a:rPr lang="en-US" sz="3200" dirty="0"/>
            </a:br>
            <a:endParaRPr lang="en-US" sz="3200" dirty="0" smtClean="0"/>
          </a:p>
        </p:txBody>
      </p:sp>
    </p:spTree>
    <p:extLst>
      <p:ext uri="{BB962C8B-B14F-4D97-AF65-F5344CB8AC3E}">
        <p14:creationId xmlns:p14="http://schemas.microsoft.com/office/powerpoint/2010/main" val="924572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Writing</a:t>
            </a:r>
            <a:endParaRPr lang="en-US" dirty="0"/>
          </a:p>
        </p:txBody>
      </p:sp>
      <p:sp>
        <p:nvSpPr>
          <p:cNvPr id="3" name="Content Placeholder 2"/>
          <p:cNvSpPr>
            <a:spLocks noGrp="1"/>
          </p:cNvSpPr>
          <p:nvPr>
            <p:ph idx="1"/>
          </p:nvPr>
        </p:nvSpPr>
        <p:spPr/>
        <p:txBody>
          <a:bodyPr>
            <a:normAutofit lnSpcReduction="10000"/>
          </a:bodyPr>
          <a:lstStyle/>
          <a:p>
            <a:r>
              <a:rPr lang="en-US" sz="3200" b="1" dirty="0" smtClean="0"/>
              <a:t>Purpose: </a:t>
            </a:r>
            <a:r>
              <a:rPr lang="en-US" sz="3200" dirty="0" smtClean="0"/>
              <a:t>record personal experience, explore reactions, interpret: reading, videos, or content: record and analyze information about social studies and science</a:t>
            </a:r>
          </a:p>
          <a:p>
            <a:r>
              <a:rPr lang="en-US" sz="3200" b="1" dirty="0" smtClean="0"/>
              <a:t>Audience: </a:t>
            </a:r>
            <a:r>
              <a:rPr lang="en-US" sz="3200" dirty="0" smtClean="0"/>
              <a:t>usually limited, writer or known reader</a:t>
            </a:r>
          </a:p>
          <a:p>
            <a:r>
              <a:rPr lang="en-US" sz="3200" b="1" dirty="0" smtClean="0"/>
              <a:t>Forms: </a:t>
            </a:r>
            <a:r>
              <a:rPr lang="en-US" sz="3200" dirty="0" smtClean="0"/>
              <a:t>personal, dialogue, reading logs, learning logs, double-entry, simulated journals</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38289325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Dialogue, Reading Logs</a:t>
            </a:r>
            <a:endParaRPr lang="en-US" dirty="0"/>
          </a:p>
        </p:txBody>
      </p:sp>
      <p:sp>
        <p:nvSpPr>
          <p:cNvPr id="3" name="Content Placeholder 2"/>
          <p:cNvSpPr>
            <a:spLocks noGrp="1"/>
          </p:cNvSpPr>
          <p:nvPr>
            <p:ph idx="1"/>
          </p:nvPr>
        </p:nvSpPr>
        <p:spPr/>
        <p:txBody>
          <a:bodyPr>
            <a:normAutofit/>
          </a:bodyPr>
          <a:lstStyle/>
          <a:p>
            <a:r>
              <a:rPr lang="en-US" sz="3200" b="1" u="sng" dirty="0" smtClean="0"/>
              <a:t>Personal</a:t>
            </a:r>
            <a:r>
              <a:rPr lang="en-US" sz="3200" dirty="0" smtClean="0"/>
              <a:t>- Events from own life or topics of special interest</a:t>
            </a:r>
          </a:p>
          <a:p>
            <a:r>
              <a:rPr lang="en-US" sz="3200" b="1" u="sng" dirty="0" smtClean="0"/>
              <a:t>Dialogue</a:t>
            </a:r>
            <a:r>
              <a:rPr lang="en-US" sz="3200" dirty="0" smtClean="0"/>
              <a:t>- written to be shared with teacher or classmates.  These journals are a written conversation.</a:t>
            </a:r>
          </a:p>
          <a:p>
            <a:r>
              <a:rPr lang="en-US" sz="3200" b="1" u="sng" dirty="0" smtClean="0"/>
              <a:t>Reading Logs- </a:t>
            </a:r>
            <a:r>
              <a:rPr lang="en-US" sz="3200" dirty="0" smtClean="0"/>
              <a:t>Respond to reading, write, draw entries after reading, record key vocabulary, make charts, write quotes.</a:t>
            </a:r>
            <a:endParaRPr lang="en-US" sz="3200" dirty="0"/>
          </a:p>
        </p:txBody>
      </p:sp>
    </p:spTree>
    <p:extLst>
      <p:ext uri="{BB962C8B-B14F-4D97-AF65-F5344CB8AC3E}">
        <p14:creationId xmlns:p14="http://schemas.microsoft.com/office/powerpoint/2010/main" val="3762870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Logs, Double-Entry Journals</a:t>
            </a:r>
            <a:endParaRPr lang="en-US" dirty="0"/>
          </a:p>
        </p:txBody>
      </p:sp>
      <p:sp>
        <p:nvSpPr>
          <p:cNvPr id="3" name="Content Placeholder 2"/>
          <p:cNvSpPr>
            <a:spLocks noGrp="1"/>
          </p:cNvSpPr>
          <p:nvPr>
            <p:ph idx="1"/>
          </p:nvPr>
        </p:nvSpPr>
        <p:spPr/>
        <p:txBody>
          <a:bodyPr>
            <a:noAutofit/>
          </a:bodyPr>
          <a:lstStyle/>
          <a:p>
            <a:r>
              <a:rPr lang="en-US" sz="3200" b="1" u="sng" dirty="0" smtClean="0"/>
              <a:t>Learning Logs- </a:t>
            </a:r>
            <a:r>
              <a:rPr lang="en-US" sz="3200" dirty="0" smtClean="0"/>
              <a:t>part of Social Studies, Science, or Math units. Students write “quickwrites,” draw diagrams, and take notes.</a:t>
            </a:r>
          </a:p>
          <a:p>
            <a:r>
              <a:rPr lang="en-US" sz="3200" b="1" u="sng" dirty="0" smtClean="0"/>
              <a:t>Double-Entry- </a:t>
            </a:r>
            <a:r>
              <a:rPr lang="en-US" sz="3200" dirty="0" smtClean="0"/>
              <a:t>divide each page into two columns, write different types of information in each column. Could be predictions one side, what happened on other side. Could be quotes one side, reactions on other side.</a:t>
            </a:r>
            <a:endParaRPr lang="en-US" sz="3200" b="1" u="sng" dirty="0"/>
          </a:p>
        </p:txBody>
      </p:sp>
    </p:spTree>
    <p:extLst>
      <p:ext uri="{BB962C8B-B14F-4D97-AF65-F5344CB8AC3E}">
        <p14:creationId xmlns:p14="http://schemas.microsoft.com/office/powerpoint/2010/main" val="11723541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Simulated Journals</a:t>
            </a:r>
            <a:endParaRPr lang="en-US" dirty="0"/>
          </a:p>
        </p:txBody>
      </p:sp>
      <p:sp>
        <p:nvSpPr>
          <p:cNvPr id="3" name="Content Placeholder 2"/>
          <p:cNvSpPr>
            <a:spLocks noGrp="1"/>
          </p:cNvSpPr>
          <p:nvPr>
            <p:ph idx="1"/>
          </p:nvPr>
        </p:nvSpPr>
        <p:spPr/>
        <p:txBody>
          <a:bodyPr>
            <a:normAutofit/>
          </a:bodyPr>
          <a:lstStyle/>
          <a:p>
            <a:r>
              <a:rPr lang="en-US" sz="3600" dirty="0" smtClean="0"/>
              <a:t>Students assume role of a book character or historical personality and write entries from that person’s viewpoint. Writing should include details from the reading or historical period to add authenticity. </a:t>
            </a:r>
            <a:endParaRPr lang="en-US" sz="3600" dirty="0"/>
          </a:p>
        </p:txBody>
      </p:sp>
    </p:spTree>
    <p:extLst>
      <p:ext uri="{BB962C8B-B14F-4D97-AF65-F5344CB8AC3E}">
        <p14:creationId xmlns:p14="http://schemas.microsoft.com/office/powerpoint/2010/main" val="1284088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RAFT Writing Assignment?</a:t>
            </a:r>
            <a:endParaRPr lang="en-US" dirty="0"/>
          </a:p>
        </p:txBody>
      </p:sp>
      <p:sp>
        <p:nvSpPr>
          <p:cNvPr id="3" name="Content Placeholder 2"/>
          <p:cNvSpPr>
            <a:spLocks noGrp="1"/>
          </p:cNvSpPr>
          <p:nvPr>
            <p:ph idx="1"/>
          </p:nvPr>
        </p:nvSpPr>
        <p:spPr/>
        <p:txBody>
          <a:bodyPr>
            <a:normAutofit/>
          </a:bodyPr>
          <a:lstStyle/>
          <a:p>
            <a:r>
              <a:rPr lang="en-US" sz="3600" dirty="0" smtClean="0"/>
              <a:t>R.A.F.T. writing prompts challenge students to assume a Role before writing, to write for an imaginary Audience, to write using a given Format, to write about a certain Topic.</a:t>
            </a:r>
            <a:endParaRPr lang="en-US" sz="3600" dirty="0"/>
          </a:p>
        </p:txBody>
      </p:sp>
    </p:spTree>
    <p:extLst>
      <p:ext uri="{BB962C8B-B14F-4D97-AF65-F5344CB8AC3E}">
        <p14:creationId xmlns:p14="http://schemas.microsoft.com/office/powerpoint/2010/main" val="3488839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rmAutofit/>
          </a:bodyPr>
          <a:lstStyle/>
          <a:p>
            <a:r>
              <a:rPr lang="en-US" sz="3600" dirty="0" smtClean="0"/>
              <a:t>RAFT writing assignments ask student to ……..</a:t>
            </a:r>
            <a:endParaRPr lang="en-US" sz="3600" dirty="0"/>
          </a:p>
        </p:txBody>
      </p:sp>
      <p:sp>
        <p:nvSpPr>
          <p:cNvPr id="3" name="Content Placeholder 2"/>
          <p:cNvSpPr>
            <a:spLocks noGrp="1"/>
          </p:cNvSpPr>
          <p:nvPr>
            <p:ph idx="1"/>
          </p:nvPr>
        </p:nvSpPr>
        <p:spPr>
          <a:xfrm>
            <a:off x="457200" y="1676400"/>
            <a:ext cx="7086600" cy="4800600"/>
          </a:xfrm>
        </p:spPr>
        <p:txBody>
          <a:bodyPr>
            <a:normAutofit/>
          </a:bodyPr>
          <a:lstStyle/>
          <a:p>
            <a:r>
              <a:rPr lang="en-US" sz="3200" dirty="0" smtClean="0"/>
              <a:t>Think and write from another person's perspective.</a:t>
            </a:r>
          </a:p>
          <a:p>
            <a:r>
              <a:rPr lang="en-US" sz="3200" dirty="0" smtClean="0"/>
              <a:t>Shape their ideas to appeal to an audience outside the classroom.</a:t>
            </a:r>
          </a:p>
          <a:p>
            <a:r>
              <a:rPr lang="en-US" sz="3200" dirty="0" smtClean="0"/>
              <a:t>Consider perspectives as they go through the writing process, students are being asked to think at a much deeper level of Bloom's Taxonomy</a:t>
            </a:r>
            <a:endParaRPr lang="en-US" sz="3200" dirty="0"/>
          </a:p>
        </p:txBody>
      </p:sp>
    </p:spTree>
    <p:extLst>
      <p:ext uri="{BB962C8B-B14F-4D97-AF65-F5344CB8AC3E}">
        <p14:creationId xmlns:p14="http://schemas.microsoft.com/office/powerpoint/2010/main" val="3174570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a:t>
            </a:r>
            <a:endParaRPr lang="en-US" dirty="0"/>
          </a:p>
        </p:txBody>
      </p:sp>
      <p:sp>
        <p:nvSpPr>
          <p:cNvPr id="3" name="Content Placeholder 2"/>
          <p:cNvSpPr>
            <a:spLocks noGrp="1"/>
          </p:cNvSpPr>
          <p:nvPr>
            <p:ph idx="1"/>
          </p:nvPr>
        </p:nvSpPr>
        <p:spPr>
          <a:xfrm>
            <a:off x="457200" y="1066800"/>
            <a:ext cx="8229600" cy="5059363"/>
          </a:xfrm>
        </p:spPr>
        <p:txBody>
          <a:bodyPr>
            <a:normAutofit lnSpcReduction="10000"/>
          </a:bodyPr>
          <a:lstStyle/>
          <a:p>
            <a:r>
              <a:rPr lang="en-US" sz="3200" dirty="0" smtClean="0"/>
              <a:t>Writing in the content areas.</a:t>
            </a:r>
          </a:p>
          <a:p>
            <a:r>
              <a:rPr lang="en-US" sz="3200" dirty="0" smtClean="0"/>
              <a:t>Expository writing</a:t>
            </a:r>
          </a:p>
          <a:p>
            <a:r>
              <a:rPr lang="en-US" sz="3200" dirty="0" smtClean="0"/>
              <a:t>Collaborative Reports</a:t>
            </a:r>
          </a:p>
          <a:p>
            <a:r>
              <a:rPr lang="en-US" sz="3200" dirty="0" err="1" smtClean="0"/>
              <a:t>Mulitgenre</a:t>
            </a:r>
            <a:r>
              <a:rPr lang="en-US" sz="3200" dirty="0" smtClean="0"/>
              <a:t> Projects</a:t>
            </a:r>
          </a:p>
          <a:p>
            <a:r>
              <a:rPr lang="en-US" sz="3200" dirty="0" smtClean="0"/>
              <a:t>Quickwrites/</a:t>
            </a:r>
            <a:r>
              <a:rPr lang="en-US" sz="3200" dirty="0" err="1" smtClean="0"/>
              <a:t>Quickdraws</a:t>
            </a:r>
            <a:endParaRPr lang="en-US" sz="3200" dirty="0" smtClean="0"/>
          </a:p>
          <a:p>
            <a:r>
              <a:rPr lang="en-US" sz="3200" dirty="0" err="1" smtClean="0"/>
              <a:t>Notetaking</a:t>
            </a:r>
            <a:endParaRPr lang="en-US" sz="3200" dirty="0" smtClean="0"/>
          </a:p>
          <a:p>
            <a:r>
              <a:rPr lang="en-US" sz="3200" dirty="0" smtClean="0"/>
              <a:t>Summarizing</a:t>
            </a:r>
          </a:p>
          <a:p>
            <a:r>
              <a:rPr lang="en-US" sz="3200" dirty="0" smtClean="0"/>
              <a:t>Journal Writing</a:t>
            </a:r>
          </a:p>
          <a:p>
            <a:r>
              <a:rPr lang="en-US" sz="3200" dirty="0" smtClean="0"/>
              <a:t>R.A.F.T.</a:t>
            </a:r>
          </a:p>
          <a:p>
            <a:endParaRPr lang="en-US" sz="3200"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3514954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Role: a scientist</a:t>
            </a:r>
          </a:p>
          <a:p>
            <a:r>
              <a:rPr lang="en-US" dirty="0" smtClean="0"/>
              <a:t>Audience: lunchroom ladies</a:t>
            </a:r>
          </a:p>
          <a:p>
            <a:r>
              <a:rPr lang="en-US" dirty="0" smtClean="0"/>
              <a:t>Format: A top ten why list</a:t>
            </a:r>
          </a:p>
          <a:p>
            <a:r>
              <a:rPr lang="en-US" dirty="0" smtClean="0"/>
              <a:t>Topic: germs</a:t>
            </a:r>
          </a:p>
          <a:p>
            <a:endParaRPr lang="en-US" dirty="0"/>
          </a:p>
        </p:txBody>
      </p:sp>
    </p:spTree>
    <p:extLst>
      <p:ext uri="{BB962C8B-B14F-4D97-AF65-F5344CB8AC3E}">
        <p14:creationId xmlns:p14="http://schemas.microsoft.com/office/powerpoint/2010/main" val="14239906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a:t>
            </a:r>
            <a:endParaRPr lang="en-US" dirty="0"/>
          </a:p>
        </p:txBody>
      </p:sp>
      <p:sp>
        <p:nvSpPr>
          <p:cNvPr id="3" name="Content Placeholder 2"/>
          <p:cNvSpPr>
            <a:spLocks noGrp="1"/>
          </p:cNvSpPr>
          <p:nvPr>
            <p:ph idx="1"/>
          </p:nvPr>
        </p:nvSpPr>
        <p:spPr>
          <a:xfrm>
            <a:off x="457200" y="1143000"/>
            <a:ext cx="7010400" cy="4983163"/>
          </a:xfrm>
        </p:spPr>
        <p:txBody>
          <a:bodyPr>
            <a:noAutofit/>
          </a:bodyPr>
          <a:lstStyle/>
          <a:p>
            <a:pPr marL="0" indent="0">
              <a:buNone/>
            </a:pPr>
            <a:r>
              <a:rPr lang="en-US" sz="3600" dirty="0" smtClean="0"/>
              <a:t>You will write as though you are a scientist. You are writing a list to be read by lunchroom ladies in an elementary school. You will write a top ten “why” list of why germs are dangerous. The purpose of your list will be to convince lunchroom ladies to always wear their hair nets and gloves. </a:t>
            </a:r>
            <a:endParaRPr lang="en-US" sz="3600" dirty="0"/>
          </a:p>
        </p:txBody>
      </p:sp>
    </p:spTree>
    <p:extLst>
      <p:ext uri="{BB962C8B-B14F-4D97-AF65-F5344CB8AC3E}">
        <p14:creationId xmlns:p14="http://schemas.microsoft.com/office/powerpoint/2010/main" val="948788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R.A.F.T.S.</a:t>
            </a:r>
            <a:endParaRPr lang="en-US" dirty="0"/>
          </a:p>
        </p:txBody>
      </p:sp>
      <p:sp>
        <p:nvSpPr>
          <p:cNvPr id="3" name="Content Placeholder 2"/>
          <p:cNvSpPr>
            <a:spLocks noGrp="1"/>
          </p:cNvSpPr>
          <p:nvPr>
            <p:ph idx="1"/>
          </p:nvPr>
        </p:nvSpPr>
        <p:spPr/>
        <p:txBody>
          <a:bodyPr>
            <a:normAutofit/>
          </a:bodyPr>
          <a:lstStyle/>
          <a:p>
            <a:r>
              <a:rPr lang="en-US" sz="3600" dirty="0" smtClean="0"/>
              <a:t>transform the R.A.F.T. prompt into a R.A.F.T.S. prompt. </a:t>
            </a:r>
          </a:p>
          <a:p>
            <a:r>
              <a:rPr lang="en-US" sz="3600" dirty="0" smtClean="0"/>
              <a:t>Assign verbs:</a:t>
            </a:r>
          </a:p>
          <a:p>
            <a:r>
              <a:rPr lang="en-US" sz="3600" dirty="0" smtClean="0"/>
              <a:t>convince, encourage, assure, or sway,</a:t>
            </a:r>
          </a:p>
          <a:p>
            <a:r>
              <a:rPr lang="en-US" sz="3600" dirty="0" smtClean="0"/>
              <a:t>These </a:t>
            </a:r>
            <a:r>
              <a:rPr lang="en-US" sz="3600" u="sng" dirty="0" smtClean="0"/>
              <a:t>strong</a:t>
            </a:r>
            <a:r>
              <a:rPr lang="en-US" sz="3600" dirty="0" smtClean="0"/>
              <a:t> verbs transform the prompt into a persuasive writing activity.</a:t>
            </a:r>
            <a:endParaRPr lang="en-US" sz="3600" dirty="0"/>
          </a:p>
        </p:txBody>
      </p:sp>
    </p:spTree>
    <p:extLst>
      <p:ext uri="{BB962C8B-B14F-4D97-AF65-F5344CB8AC3E}">
        <p14:creationId xmlns:p14="http://schemas.microsoft.com/office/powerpoint/2010/main" val="23025384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R.A.F.T.S. Assignment</a:t>
            </a:r>
            <a:endParaRPr lang="en-US" dirty="0"/>
          </a:p>
        </p:txBody>
      </p:sp>
      <p:sp>
        <p:nvSpPr>
          <p:cNvPr id="3" name="Content Placeholder 2"/>
          <p:cNvSpPr>
            <a:spLocks noGrp="1"/>
          </p:cNvSpPr>
          <p:nvPr>
            <p:ph idx="1"/>
          </p:nvPr>
        </p:nvSpPr>
        <p:spPr/>
        <p:txBody>
          <a:bodyPr/>
          <a:lstStyle/>
          <a:p>
            <a:r>
              <a:rPr lang="en-US" sz="3600" dirty="0" smtClean="0"/>
              <a:t>Role: a scientist</a:t>
            </a:r>
          </a:p>
          <a:p>
            <a:r>
              <a:rPr lang="en-US" sz="3600" dirty="0" smtClean="0"/>
              <a:t>Audience: lunchroom ladies</a:t>
            </a:r>
          </a:p>
          <a:p>
            <a:r>
              <a:rPr lang="en-US" sz="3600" dirty="0" smtClean="0"/>
              <a:t>Format: A top ten why list</a:t>
            </a:r>
          </a:p>
          <a:p>
            <a:r>
              <a:rPr lang="en-US" sz="3600" dirty="0" smtClean="0"/>
              <a:t>Topic: germs</a:t>
            </a:r>
          </a:p>
          <a:p>
            <a:r>
              <a:rPr lang="en-US" sz="3600" dirty="0" smtClean="0"/>
              <a:t>Strong Verb: sway</a:t>
            </a:r>
          </a:p>
          <a:p>
            <a:endParaRPr lang="en-US" dirty="0"/>
          </a:p>
        </p:txBody>
      </p:sp>
    </p:spTree>
    <p:extLst>
      <p:ext uri="{BB962C8B-B14F-4D97-AF65-F5344CB8AC3E}">
        <p14:creationId xmlns:p14="http://schemas.microsoft.com/office/powerpoint/2010/main" val="11945487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Possible Writer’s Roles</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r>
              <a:rPr lang="en-US" sz="3200" dirty="0" smtClean="0"/>
              <a:t>Laboratory Scientist</a:t>
            </a:r>
          </a:p>
          <a:p>
            <a:r>
              <a:rPr lang="en-US" sz="3200" dirty="0" smtClean="0"/>
              <a:t>Forensic Scientist</a:t>
            </a:r>
          </a:p>
          <a:p>
            <a:r>
              <a:rPr lang="en-US" sz="3200" dirty="0" smtClean="0"/>
              <a:t>Environmentalist</a:t>
            </a:r>
          </a:p>
          <a:p>
            <a:r>
              <a:rPr lang="en-US" sz="3200" dirty="0" smtClean="0"/>
              <a:t>Veterinarian</a:t>
            </a:r>
          </a:p>
          <a:p>
            <a:r>
              <a:rPr lang="en-US" sz="3200" dirty="0" smtClean="0"/>
              <a:t>Astronaut</a:t>
            </a:r>
          </a:p>
          <a:p>
            <a:r>
              <a:rPr lang="en-US" sz="3200" dirty="0" smtClean="0"/>
              <a:t>Biologist</a:t>
            </a:r>
          </a:p>
          <a:p>
            <a:r>
              <a:rPr lang="en-US" sz="3200" dirty="0" smtClean="0"/>
              <a:t>Zoologist </a:t>
            </a:r>
          </a:p>
          <a:p>
            <a:r>
              <a:rPr lang="en-US" sz="3200" dirty="0" smtClean="0"/>
              <a:t>Characters: Magnet, Electricity, Wind, Water etc. </a:t>
            </a:r>
            <a:endParaRPr lang="en-US" sz="3200" dirty="0"/>
          </a:p>
        </p:txBody>
      </p:sp>
    </p:spTree>
    <p:extLst>
      <p:ext uri="{BB962C8B-B14F-4D97-AF65-F5344CB8AC3E}">
        <p14:creationId xmlns:p14="http://schemas.microsoft.com/office/powerpoint/2010/main" val="34938924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a:t>
            </a:r>
            <a:endParaRPr lang="en-US" dirty="0"/>
          </a:p>
        </p:txBody>
      </p:sp>
      <p:sp>
        <p:nvSpPr>
          <p:cNvPr id="3" name="Content Placeholder 2"/>
          <p:cNvSpPr>
            <a:spLocks noGrp="1"/>
          </p:cNvSpPr>
          <p:nvPr>
            <p:ph idx="1"/>
          </p:nvPr>
        </p:nvSpPr>
        <p:spPr/>
        <p:txBody>
          <a:bodyPr>
            <a:normAutofit/>
          </a:bodyPr>
          <a:lstStyle/>
          <a:p>
            <a:r>
              <a:rPr lang="en-US" sz="3200" dirty="0" smtClean="0"/>
              <a:t>An Enemy</a:t>
            </a:r>
          </a:p>
          <a:p>
            <a:r>
              <a:rPr lang="en-US" sz="3200" dirty="0" smtClean="0"/>
              <a:t>Computer program designer</a:t>
            </a:r>
          </a:p>
          <a:p>
            <a:r>
              <a:rPr lang="en-US" sz="3200" dirty="0" smtClean="0"/>
              <a:t>Space Alien</a:t>
            </a:r>
          </a:p>
          <a:p>
            <a:r>
              <a:rPr lang="en-US" sz="3200" dirty="0" smtClean="0"/>
              <a:t>Meteorologist</a:t>
            </a:r>
          </a:p>
          <a:p>
            <a:r>
              <a:rPr lang="en-US" sz="3200" dirty="0" smtClean="0"/>
              <a:t>President of the United States</a:t>
            </a:r>
          </a:p>
          <a:p>
            <a:r>
              <a:rPr lang="en-US" sz="3200" dirty="0" smtClean="0"/>
              <a:t>Newscast audience</a:t>
            </a:r>
          </a:p>
          <a:p>
            <a:r>
              <a:rPr lang="en-US" sz="3200" dirty="0" smtClean="0"/>
              <a:t>A wealthy group of people giving away money</a:t>
            </a:r>
            <a:endParaRPr lang="en-US" sz="3200" dirty="0"/>
          </a:p>
        </p:txBody>
      </p:sp>
    </p:spTree>
    <p:extLst>
      <p:ext uri="{BB962C8B-B14F-4D97-AF65-F5344CB8AC3E}">
        <p14:creationId xmlns:p14="http://schemas.microsoft.com/office/powerpoint/2010/main" val="1488102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Formats</a:t>
            </a:r>
            <a:endParaRPr lang="en-US" dirty="0"/>
          </a:p>
        </p:txBody>
      </p:sp>
      <p:sp>
        <p:nvSpPr>
          <p:cNvPr id="3" name="Content Placeholder 2"/>
          <p:cNvSpPr>
            <a:spLocks noGrp="1"/>
          </p:cNvSpPr>
          <p:nvPr>
            <p:ph idx="1"/>
          </p:nvPr>
        </p:nvSpPr>
        <p:spPr>
          <a:xfrm>
            <a:off x="457200" y="1066800"/>
            <a:ext cx="8229600" cy="5059363"/>
          </a:xfrm>
        </p:spPr>
        <p:txBody>
          <a:bodyPr>
            <a:noAutofit/>
          </a:bodyPr>
          <a:lstStyle/>
          <a:p>
            <a:r>
              <a:rPr lang="en-US" sz="3600" dirty="0" smtClean="0"/>
              <a:t>Top ten reasons why list</a:t>
            </a:r>
          </a:p>
          <a:p>
            <a:r>
              <a:rPr lang="en-US" sz="3600" dirty="0" smtClean="0"/>
              <a:t>A classified add</a:t>
            </a:r>
          </a:p>
          <a:p>
            <a:r>
              <a:rPr lang="en-US" sz="3600" dirty="0" smtClean="0"/>
              <a:t>3 minute speech</a:t>
            </a:r>
          </a:p>
          <a:p>
            <a:r>
              <a:rPr lang="en-US" sz="3600" dirty="0" smtClean="0"/>
              <a:t>An invitation</a:t>
            </a:r>
          </a:p>
          <a:p>
            <a:r>
              <a:rPr lang="en-US" sz="3600" dirty="0" smtClean="0"/>
              <a:t>Letter to the editor</a:t>
            </a:r>
          </a:p>
          <a:p>
            <a:r>
              <a:rPr lang="en-US" sz="3600" dirty="0" smtClean="0"/>
              <a:t>an important e-mail</a:t>
            </a:r>
          </a:p>
          <a:p>
            <a:r>
              <a:rPr lang="en-US" sz="3600" dirty="0" smtClean="0"/>
              <a:t>A book report</a:t>
            </a:r>
          </a:p>
          <a:p>
            <a:r>
              <a:rPr lang="en-US" sz="3600" dirty="0" smtClean="0"/>
              <a:t>An obituary</a:t>
            </a:r>
            <a:endParaRPr lang="en-US" sz="3600" dirty="0"/>
          </a:p>
        </p:txBody>
      </p:sp>
    </p:spTree>
    <p:extLst>
      <p:ext uri="{BB962C8B-B14F-4D97-AF65-F5344CB8AC3E}">
        <p14:creationId xmlns:p14="http://schemas.microsoft.com/office/powerpoint/2010/main" val="34474924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Topics</a:t>
            </a:r>
            <a:br>
              <a:rPr lang="en-US" dirty="0" smtClean="0"/>
            </a:br>
            <a:endParaRPr lang="en-US" dirty="0"/>
          </a:p>
        </p:txBody>
      </p:sp>
      <p:sp>
        <p:nvSpPr>
          <p:cNvPr id="3" name="Content Placeholder 2"/>
          <p:cNvSpPr>
            <a:spLocks noGrp="1"/>
          </p:cNvSpPr>
          <p:nvPr>
            <p:ph idx="1"/>
          </p:nvPr>
        </p:nvSpPr>
        <p:spPr>
          <a:xfrm>
            <a:off x="457200" y="838200"/>
            <a:ext cx="8229600" cy="5287963"/>
          </a:xfrm>
        </p:spPr>
        <p:txBody>
          <a:bodyPr>
            <a:normAutofit/>
          </a:bodyPr>
          <a:lstStyle/>
          <a:p>
            <a:r>
              <a:rPr lang="en-US" sz="3200" dirty="0" smtClean="0"/>
              <a:t>Research techniques</a:t>
            </a:r>
          </a:p>
          <a:p>
            <a:r>
              <a:rPr lang="en-US" sz="3200" dirty="0" smtClean="0"/>
              <a:t>Fossils</a:t>
            </a:r>
          </a:p>
          <a:p>
            <a:r>
              <a:rPr lang="en-US" sz="3200" dirty="0" smtClean="0"/>
              <a:t>The animal kingdom</a:t>
            </a:r>
          </a:p>
          <a:p>
            <a:r>
              <a:rPr lang="en-US" sz="3200" dirty="0" smtClean="0"/>
              <a:t>Heat and temperature</a:t>
            </a:r>
          </a:p>
          <a:p>
            <a:r>
              <a:rPr lang="en-US" sz="3200" dirty="0" smtClean="0"/>
              <a:t>Natural disasters</a:t>
            </a:r>
          </a:p>
          <a:p>
            <a:r>
              <a:rPr lang="en-US" sz="3200" dirty="0" smtClean="0"/>
              <a:t>Genetics</a:t>
            </a:r>
          </a:p>
          <a:p>
            <a:r>
              <a:rPr lang="en-US" sz="3200" dirty="0" smtClean="0"/>
              <a:t>Environmental issues</a:t>
            </a:r>
          </a:p>
          <a:p>
            <a:r>
              <a:rPr lang="en-US" sz="3200" dirty="0" smtClean="0"/>
              <a:t>Recycling</a:t>
            </a:r>
          </a:p>
          <a:p>
            <a:r>
              <a:rPr lang="en-US" sz="3200" dirty="0" smtClean="0"/>
              <a:t>Food cycle</a:t>
            </a:r>
          </a:p>
          <a:p>
            <a:endParaRPr lang="en-US" sz="3200" dirty="0"/>
          </a:p>
        </p:txBody>
      </p:sp>
    </p:spTree>
    <p:extLst>
      <p:ext uri="{BB962C8B-B14F-4D97-AF65-F5344CB8AC3E}">
        <p14:creationId xmlns:p14="http://schemas.microsoft.com/office/powerpoint/2010/main" val="38068981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Writer’s Purpose (Strong Verbs)</a:t>
            </a:r>
            <a:endParaRPr lang="en-US" dirty="0"/>
          </a:p>
        </p:txBody>
      </p:sp>
      <p:sp>
        <p:nvSpPr>
          <p:cNvPr id="3" name="Content Placeholder 2"/>
          <p:cNvSpPr>
            <a:spLocks noGrp="1"/>
          </p:cNvSpPr>
          <p:nvPr>
            <p:ph idx="1"/>
          </p:nvPr>
        </p:nvSpPr>
        <p:spPr/>
        <p:txBody>
          <a:bodyPr>
            <a:normAutofit/>
          </a:bodyPr>
          <a:lstStyle/>
          <a:p>
            <a:r>
              <a:rPr lang="en-US" sz="3200" u="sng" dirty="0" smtClean="0"/>
              <a:t>Contrast</a:t>
            </a:r>
            <a:r>
              <a:rPr lang="en-US" sz="3200" dirty="0" smtClean="0"/>
              <a:t> your topic with something interesting.</a:t>
            </a:r>
          </a:p>
          <a:p>
            <a:r>
              <a:rPr lang="en-US" sz="3200" u="sng" dirty="0" smtClean="0"/>
              <a:t>Object</a:t>
            </a:r>
            <a:r>
              <a:rPr lang="en-US" sz="3200" dirty="0" smtClean="0"/>
              <a:t> strongly to something.</a:t>
            </a:r>
          </a:p>
          <a:p>
            <a:r>
              <a:rPr lang="en-US" sz="3200" u="sng" dirty="0" smtClean="0"/>
              <a:t>Disprove</a:t>
            </a:r>
            <a:r>
              <a:rPr lang="en-US" sz="3200" dirty="0" smtClean="0"/>
              <a:t> someone’s thinking.</a:t>
            </a:r>
          </a:p>
          <a:p>
            <a:r>
              <a:rPr lang="en-US" sz="3200" u="sng" dirty="0" smtClean="0"/>
              <a:t>Argue</a:t>
            </a:r>
            <a:r>
              <a:rPr lang="en-US" sz="3200" dirty="0" smtClean="0"/>
              <a:t> against or for something.</a:t>
            </a:r>
          </a:p>
          <a:p>
            <a:r>
              <a:rPr lang="en-US" sz="3200" u="sng" dirty="0" smtClean="0"/>
              <a:t>Persuade</a:t>
            </a:r>
            <a:r>
              <a:rPr lang="en-US" sz="3200" dirty="0" smtClean="0"/>
              <a:t> the audience to do something.</a:t>
            </a:r>
          </a:p>
          <a:p>
            <a:r>
              <a:rPr lang="en-US" sz="3200" dirty="0" smtClean="0"/>
              <a:t>Complain about something.</a:t>
            </a:r>
            <a:endParaRPr lang="en-US" sz="3200" dirty="0"/>
          </a:p>
        </p:txBody>
      </p:sp>
    </p:spTree>
    <p:extLst>
      <p:ext uri="{BB962C8B-B14F-4D97-AF65-F5344CB8AC3E}">
        <p14:creationId xmlns:p14="http://schemas.microsoft.com/office/powerpoint/2010/main" val="9654144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Create a RAFT</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75" y="2281237"/>
            <a:ext cx="3571875" cy="344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8099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Enduring Understanding</a:t>
            </a:r>
            <a:endParaRPr lang="en-US" dirty="0"/>
          </a:p>
        </p:txBody>
      </p:sp>
      <p:sp>
        <p:nvSpPr>
          <p:cNvPr id="3" name="Content Placeholder 2"/>
          <p:cNvSpPr>
            <a:spLocks noGrp="1"/>
          </p:cNvSpPr>
          <p:nvPr>
            <p:ph idx="1"/>
          </p:nvPr>
        </p:nvSpPr>
        <p:spPr/>
        <p:txBody>
          <a:bodyPr>
            <a:normAutofit/>
          </a:bodyPr>
          <a:lstStyle/>
          <a:p>
            <a:r>
              <a:rPr lang="en-US" sz="3600" dirty="0" smtClean="0"/>
              <a:t>Writing is a tool used for thinking, learning, and communicating.</a:t>
            </a:r>
            <a:endParaRPr lang="en-US" sz="3600" dirty="0"/>
          </a:p>
        </p:txBody>
      </p:sp>
    </p:spTree>
    <p:extLst>
      <p:ext uri="{BB962C8B-B14F-4D97-AF65-F5344CB8AC3E}">
        <p14:creationId xmlns:p14="http://schemas.microsoft.com/office/powerpoint/2010/main" val="28898476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Assessment of R.A.F.T.</a:t>
            </a:r>
            <a:endParaRPr lang="en-US" dirty="0"/>
          </a:p>
        </p:txBody>
      </p:sp>
      <p:sp>
        <p:nvSpPr>
          <p:cNvPr id="3" name="Content Placeholder 2"/>
          <p:cNvSpPr>
            <a:spLocks noGrp="1"/>
          </p:cNvSpPr>
          <p:nvPr>
            <p:ph idx="1"/>
          </p:nvPr>
        </p:nvSpPr>
        <p:spPr/>
        <p:txBody>
          <a:bodyPr/>
          <a:lstStyle/>
          <a:p>
            <a:r>
              <a:rPr lang="en-US" dirty="0" smtClean="0">
                <a:hlinkClick r:id="rId2"/>
              </a:rPr>
              <a:t>http://writingfix.com/</a:t>
            </a:r>
            <a:endParaRPr lang="en-US" dirty="0"/>
          </a:p>
        </p:txBody>
      </p:sp>
    </p:spTree>
    <p:extLst>
      <p:ext uri="{BB962C8B-B14F-4D97-AF65-F5344CB8AC3E}">
        <p14:creationId xmlns:p14="http://schemas.microsoft.com/office/powerpoint/2010/main" val="1945245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write-5 minute</a:t>
            </a:r>
            <a:endParaRPr lang="en-US" dirty="0"/>
          </a:p>
        </p:txBody>
      </p:sp>
      <p:sp>
        <p:nvSpPr>
          <p:cNvPr id="3" name="Content Placeholder 2"/>
          <p:cNvSpPr>
            <a:spLocks noGrp="1"/>
          </p:cNvSpPr>
          <p:nvPr>
            <p:ph idx="1"/>
          </p:nvPr>
        </p:nvSpPr>
        <p:spPr/>
        <p:txBody>
          <a:bodyPr>
            <a:normAutofit/>
          </a:bodyPr>
          <a:lstStyle/>
          <a:p>
            <a:r>
              <a:rPr lang="en-US" sz="4400" dirty="0" smtClean="0"/>
              <a:t>How did/didn’t today’s learning connect to learning in other courses or field?</a:t>
            </a:r>
            <a:endParaRPr lang="en-US" sz="4400" dirty="0"/>
          </a:p>
        </p:txBody>
      </p:sp>
    </p:spTree>
    <p:extLst>
      <p:ext uri="{BB962C8B-B14F-4D97-AF65-F5344CB8AC3E}">
        <p14:creationId xmlns:p14="http://schemas.microsoft.com/office/powerpoint/2010/main" val="3298379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as educators…..</a:t>
            </a:r>
            <a:endParaRPr lang="en-US" dirty="0"/>
          </a:p>
        </p:txBody>
      </p:sp>
      <p:sp>
        <p:nvSpPr>
          <p:cNvPr id="3" name="Content Placeholder 2"/>
          <p:cNvSpPr>
            <a:spLocks noGrp="1"/>
          </p:cNvSpPr>
          <p:nvPr>
            <p:ph idx="1"/>
          </p:nvPr>
        </p:nvSpPr>
        <p:spPr/>
        <p:txBody>
          <a:bodyPr>
            <a:normAutofit/>
          </a:bodyPr>
          <a:lstStyle/>
          <a:p>
            <a:r>
              <a:rPr lang="en-US" sz="4800" dirty="0" smtClean="0"/>
              <a:t>Life long learners …....</a:t>
            </a:r>
            <a:endParaRPr lang="en-US" sz="48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1863" y="2386013"/>
            <a:ext cx="3300413" cy="312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19850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a:t>
            </a:r>
            <a:endParaRPr lang="en-US" dirty="0"/>
          </a:p>
        </p:txBody>
      </p:sp>
      <p:sp>
        <p:nvSpPr>
          <p:cNvPr id="3" name="Content Placeholder 2"/>
          <p:cNvSpPr>
            <a:spLocks noGrp="1"/>
          </p:cNvSpPr>
          <p:nvPr>
            <p:ph idx="1"/>
          </p:nvPr>
        </p:nvSpPr>
        <p:spPr/>
        <p:txBody>
          <a:bodyPr>
            <a:normAutofit/>
          </a:bodyPr>
          <a:lstStyle/>
          <a:p>
            <a:r>
              <a:rPr lang="en-US" sz="3200" dirty="0" smtClean="0"/>
              <a:t>How can writing be used in an elementary classroom to get students to think, learn, and communicate?</a:t>
            </a:r>
          </a:p>
          <a:p>
            <a:endParaRPr lang="en-US" sz="32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429000"/>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5179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Expository Writing</a:t>
            </a:r>
            <a:endParaRPr lang="en-US" dirty="0"/>
          </a:p>
        </p:txBody>
      </p:sp>
      <p:sp>
        <p:nvSpPr>
          <p:cNvPr id="3" name="Content Placeholder 2"/>
          <p:cNvSpPr>
            <a:spLocks noGrp="1"/>
          </p:cNvSpPr>
          <p:nvPr>
            <p:ph idx="1"/>
          </p:nvPr>
        </p:nvSpPr>
        <p:spPr/>
        <p:txBody>
          <a:bodyPr/>
          <a:lstStyle/>
          <a:p>
            <a:r>
              <a:rPr lang="en-US" dirty="0" smtClean="0"/>
              <a:t>Purpose: learn and share information</a:t>
            </a:r>
          </a:p>
          <a:p>
            <a:r>
              <a:rPr lang="en-US" dirty="0" smtClean="0"/>
              <a:t>Audience: wide, often unknown audience. Such as posted in library, hallway, or displayed in the community</a:t>
            </a:r>
          </a:p>
          <a:p>
            <a:r>
              <a:rPr lang="en-US" dirty="0" smtClean="0"/>
              <a:t>Forms: reports, posters, diagrams, charts, multigenre projects</a:t>
            </a:r>
          </a:p>
          <a:p>
            <a:endParaRPr lang="en-US" dirty="0"/>
          </a:p>
        </p:txBody>
      </p:sp>
    </p:spTree>
    <p:extLst>
      <p:ext uri="{BB962C8B-B14F-4D97-AF65-F5344CB8AC3E}">
        <p14:creationId xmlns:p14="http://schemas.microsoft.com/office/powerpoint/2010/main" val="2787071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Reports</a:t>
            </a:r>
            <a:endParaRPr lang="en-US" dirty="0"/>
          </a:p>
        </p:txBody>
      </p:sp>
      <p:sp>
        <p:nvSpPr>
          <p:cNvPr id="3" name="Content Placeholder 2"/>
          <p:cNvSpPr>
            <a:spLocks noGrp="1"/>
          </p:cNvSpPr>
          <p:nvPr>
            <p:ph idx="1"/>
          </p:nvPr>
        </p:nvSpPr>
        <p:spPr/>
        <p:txBody>
          <a:bodyPr>
            <a:normAutofit/>
          </a:bodyPr>
          <a:lstStyle/>
          <a:p>
            <a:pPr marL="0" indent="0" algn="ctr">
              <a:buNone/>
            </a:pPr>
            <a:r>
              <a:rPr lang="en-US" sz="3600" dirty="0" smtClean="0"/>
              <a:t>Shared writing report on Hermit Crabs</a:t>
            </a:r>
          </a:p>
          <a:p>
            <a:pPr marL="0" indent="0" algn="ctr">
              <a:buNone/>
            </a:pPr>
            <a:r>
              <a:rPr lang="en-US" sz="3600" dirty="0" smtClean="0"/>
              <a:t>(4 students)</a:t>
            </a:r>
          </a:p>
          <a:p>
            <a:r>
              <a:rPr lang="en-US" sz="3600" dirty="0" smtClean="0"/>
              <a:t>How they look</a:t>
            </a:r>
          </a:p>
          <a:p>
            <a:r>
              <a:rPr lang="en-US" sz="3600" dirty="0" smtClean="0"/>
              <a:t>Where they live</a:t>
            </a:r>
          </a:p>
          <a:p>
            <a:r>
              <a:rPr lang="en-US" sz="3600" dirty="0" smtClean="0"/>
              <a:t>What they eat</a:t>
            </a:r>
          </a:p>
          <a:p>
            <a:r>
              <a:rPr lang="en-US" sz="3600" dirty="0" smtClean="0"/>
              <a:t>How they act</a:t>
            </a:r>
            <a:endParaRPr lang="en-US" sz="3600" dirty="0"/>
          </a:p>
        </p:txBody>
      </p:sp>
    </p:spTree>
    <p:extLst>
      <p:ext uri="{BB962C8B-B14F-4D97-AF65-F5344CB8AC3E}">
        <p14:creationId xmlns:p14="http://schemas.microsoft.com/office/powerpoint/2010/main" val="4292794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Multigenre Projects</a:t>
            </a:r>
            <a:endParaRPr lang="en-US" dirty="0"/>
          </a:p>
        </p:txBody>
      </p:sp>
      <p:sp>
        <p:nvSpPr>
          <p:cNvPr id="3" name="Content Placeholder 2"/>
          <p:cNvSpPr>
            <a:spLocks noGrp="1"/>
          </p:cNvSpPr>
          <p:nvPr>
            <p:ph idx="1"/>
          </p:nvPr>
        </p:nvSpPr>
        <p:spPr>
          <a:xfrm>
            <a:off x="457200" y="1066800"/>
            <a:ext cx="8229600" cy="5562600"/>
          </a:xfrm>
        </p:spPr>
        <p:txBody>
          <a:bodyPr>
            <a:noAutofit/>
          </a:bodyPr>
          <a:lstStyle/>
          <a:p>
            <a:r>
              <a:rPr lang="en-US" sz="3200" dirty="0" smtClean="0"/>
              <a:t>Acrostics</a:t>
            </a:r>
          </a:p>
          <a:p>
            <a:r>
              <a:rPr lang="en-US" sz="3200" dirty="0" smtClean="0"/>
              <a:t>Biographical sketches</a:t>
            </a:r>
          </a:p>
          <a:p>
            <a:r>
              <a:rPr lang="en-US" sz="3200" dirty="0" smtClean="0"/>
              <a:t>Cartoons</a:t>
            </a:r>
          </a:p>
          <a:p>
            <a:r>
              <a:rPr lang="en-US" sz="3200" dirty="0" smtClean="0"/>
              <a:t>Charts</a:t>
            </a:r>
          </a:p>
          <a:p>
            <a:r>
              <a:rPr lang="en-US" sz="3200" dirty="0" smtClean="0"/>
              <a:t>Clusters (Word Web)</a:t>
            </a:r>
          </a:p>
          <a:p>
            <a:r>
              <a:rPr lang="en-US" sz="3200" dirty="0" smtClean="0"/>
              <a:t>Cubes</a:t>
            </a:r>
          </a:p>
          <a:p>
            <a:r>
              <a:rPr lang="en-US" sz="3200" dirty="0" smtClean="0"/>
              <a:t>Letters</a:t>
            </a:r>
          </a:p>
          <a:p>
            <a:r>
              <a:rPr lang="en-US" sz="3200" dirty="0" smtClean="0"/>
              <a:t>Maps</a:t>
            </a:r>
          </a:p>
          <a:p>
            <a:r>
              <a:rPr lang="en-US" sz="3200" dirty="0" smtClean="0"/>
              <a:t>Songs</a:t>
            </a:r>
            <a:endParaRPr lang="en-US" sz="3200" dirty="0"/>
          </a:p>
        </p:txBody>
      </p:sp>
    </p:spTree>
    <p:extLst>
      <p:ext uri="{BB962C8B-B14F-4D97-AF65-F5344CB8AC3E}">
        <p14:creationId xmlns:p14="http://schemas.microsoft.com/office/powerpoint/2010/main" val="4158109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normAutofit/>
          </a:bodyPr>
          <a:lstStyle/>
          <a:p>
            <a:pPr marL="114300" indent="0">
              <a:buNone/>
            </a:pPr>
            <a:r>
              <a:rPr lang="en-US" sz="3600" b="1" dirty="0" smtClean="0"/>
              <a:t>Acrostic</a:t>
            </a:r>
          </a:p>
          <a:p>
            <a:r>
              <a:rPr lang="en-US" sz="3600" dirty="0" smtClean="0"/>
              <a:t>Science Words: Magnets, Electricity, Weather, etc.</a:t>
            </a:r>
          </a:p>
          <a:p>
            <a:r>
              <a:rPr lang="en-US" sz="3600" dirty="0" smtClean="0"/>
              <a:t>Social Studies Words: slave, land forms, etc.</a:t>
            </a:r>
            <a:endParaRPr lang="en-US" sz="3600" dirty="0"/>
          </a:p>
        </p:txBody>
      </p:sp>
    </p:spTree>
    <p:extLst>
      <p:ext uri="{BB962C8B-B14F-4D97-AF65-F5344CB8AC3E}">
        <p14:creationId xmlns:p14="http://schemas.microsoft.com/office/powerpoint/2010/main" val="19100264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293</TotalTime>
  <Words>1142</Words>
  <Application>Microsoft Office PowerPoint</Application>
  <PresentationFormat>On-screen Show (4:3)</PresentationFormat>
  <Paragraphs>181</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Adjacency</vt:lpstr>
      <vt:lpstr>Writing Across the Curriculum:</vt:lpstr>
      <vt:lpstr>Learning</vt:lpstr>
      <vt:lpstr>Enduring Understanding</vt:lpstr>
      <vt:lpstr>Goal as educators…..</vt:lpstr>
      <vt:lpstr>EQ</vt:lpstr>
      <vt:lpstr>Expository Writing</vt:lpstr>
      <vt:lpstr>Collaborative Reports</vt:lpstr>
      <vt:lpstr>Multigenre Projects</vt:lpstr>
      <vt:lpstr>Your turn:</vt:lpstr>
      <vt:lpstr>Quickwrites/Quickdraws</vt:lpstr>
      <vt:lpstr>Notetaking:</vt:lpstr>
      <vt:lpstr>Summarizing Cooperatively</vt:lpstr>
      <vt:lpstr> Next, students exchange ideas/papers with their partners. </vt:lpstr>
      <vt:lpstr>Journal Writing</vt:lpstr>
      <vt:lpstr>Personal, Dialogue, Reading Logs</vt:lpstr>
      <vt:lpstr>Learning Logs, Double-Entry Journals</vt:lpstr>
      <vt:lpstr>Simulated Journals</vt:lpstr>
      <vt:lpstr>What is a RAFT Writing Assignment?</vt:lpstr>
      <vt:lpstr>RAFT writing assignments ask student to ……..</vt:lpstr>
      <vt:lpstr>Assignment</vt:lpstr>
      <vt:lpstr>Directions:</vt:lpstr>
      <vt:lpstr>R.A.F.T.S.</vt:lpstr>
      <vt:lpstr>R.A.F.T.S. Assignment</vt:lpstr>
      <vt:lpstr>Possible Writer’s Roles</vt:lpstr>
      <vt:lpstr>Audience</vt:lpstr>
      <vt:lpstr>Formats</vt:lpstr>
      <vt:lpstr>Topics </vt:lpstr>
      <vt:lpstr>Writer’s Purpose (Strong Verbs)</vt:lpstr>
      <vt:lpstr>Your turn</vt:lpstr>
      <vt:lpstr>Links for Assessment of R.A.F.T.</vt:lpstr>
      <vt:lpstr>Quick write-5 minute</vt:lpstr>
    </vt:vector>
  </TitlesOfParts>
  <Company>North Georgia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Across the Curriculum:</dc:title>
  <dc:creator>Norma Jean Cain</dc:creator>
  <cp:lastModifiedBy>Norma Jean Cain</cp:lastModifiedBy>
  <cp:revision>83</cp:revision>
  <dcterms:created xsi:type="dcterms:W3CDTF">2011-09-26T11:44:59Z</dcterms:created>
  <dcterms:modified xsi:type="dcterms:W3CDTF">2011-09-27T16:14:47Z</dcterms:modified>
</cp:coreProperties>
</file>