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0" r:id="rId4"/>
    <p:sldId id="262" r:id="rId5"/>
    <p:sldId id="264" r:id="rId6"/>
    <p:sldId id="265" r:id="rId7"/>
    <p:sldId id="266" r:id="rId8"/>
    <p:sldId id="267" r:id="rId9"/>
    <p:sldId id="26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23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01993E-A90A-475F-9137-81BF95417E9B}" type="datetimeFigureOut">
              <a:rPr lang="en-US" smtClean="0"/>
              <a:t>9/5/2011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F36B1F-E61E-40F9-9A36-527FC8FD7A0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01993E-A90A-475F-9137-81BF95417E9B}" type="datetimeFigureOut">
              <a:rPr lang="en-US" smtClean="0"/>
              <a:t>9/5/2011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F36B1F-E61E-40F9-9A36-527FC8FD7A0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01993E-A90A-475F-9137-81BF95417E9B}" type="datetimeFigureOut">
              <a:rPr lang="en-US" smtClean="0"/>
              <a:t>9/5/2011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F36B1F-E61E-40F9-9A36-527FC8FD7A0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01993E-A90A-475F-9137-81BF95417E9B}" type="datetimeFigureOut">
              <a:rPr lang="en-US" smtClean="0"/>
              <a:t>9/5/2011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F36B1F-E61E-40F9-9A36-527FC8FD7A0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01993E-A90A-475F-9137-81BF95417E9B}" type="datetimeFigureOut">
              <a:rPr lang="en-US" smtClean="0"/>
              <a:t>9/5/2011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F36B1F-E61E-40F9-9A36-527FC8FD7A0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01993E-A90A-475F-9137-81BF95417E9B}" type="datetimeFigureOut">
              <a:rPr lang="en-US" smtClean="0"/>
              <a:t>9/5/2011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F36B1F-E61E-40F9-9A36-527FC8FD7A0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01993E-A90A-475F-9137-81BF95417E9B}" type="datetimeFigureOut">
              <a:rPr lang="en-US" smtClean="0"/>
              <a:t>9/5/2011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F36B1F-E61E-40F9-9A36-527FC8FD7A0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01993E-A90A-475F-9137-81BF95417E9B}" type="datetimeFigureOut">
              <a:rPr lang="en-US" smtClean="0"/>
              <a:t>9/5/2011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F36B1F-E61E-40F9-9A36-527FC8FD7A0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01993E-A90A-475F-9137-81BF95417E9B}" type="datetimeFigureOut">
              <a:rPr lang="en-US" smtClean="0"/>
              <a:t>9/5/2011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F36B1F-E61E-40F9-9A36-527FC8FD7A0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01993E-A90A-475F-9137-81BF95417E9B}" type="datetimeFigureOut">
              <a:rPr lang="en-US" smtClean="0"/>
              <a:t>9/5/2011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F36B1F-E61E-40F9-9A36-527FC8FD7A0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01993E-A90A-475F-9137-81BF95417E9B}" type="datetimeFigureOut">
              <a:rPr lang="en-US" smtClean="0"/>
              <a:t>9/5/2011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F36B1F-E61E-40F9-9A36-527FC8FD7A0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01993E-A90A-475F-9137-81BF95417E9B}" type="datetimeFigureOut">
              <a:rPr lang="en-US" smtClean="0"/>
              <a:t>9/5/2011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F36B1F-E61E-40F9-9A36-527FC8FD7A0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1752" y="2133600"/>
            <a:ext cx="8503920" cy="3965448"/>
          </a:xfrm>
        </p:spPr>
        <p:txBody>
          <a:bodyPr>
            <a:normAutofit/>
          </a:bodyPr>
          <a:lstStyle/>
          <a:p>
            <a:pPr>
              <a:buNone/>
            </a:pPr>
            <a:endParaRPr lang="en-US" dirty="0" smtClean="0"/>
          </a:p>
          <a:p>
            <a:pPr>
              <a:buNone/>
            </a:pPr>
            <a:endParaRPr lang="en-US" dirty="0" smtClean="0"/>
          </a:p>
        </p:txBody>
      </p:sp>
      <p:sp>
        <p:nvSpPr>
          <p:cNvPr id="6" name="Title 1"/>
          <p:cNvSpPr>
            <a:spLocks noGrp="1"/>
          </p:cNvSpPr>
          <p:nvPr>
            <p:ph type="title"/>
          </p:nvPr>
        </p:nvSpPr>
        <p:spPr>
          <a:xfrm>
            <a:off x="301752" y="228600"/>
            <a:ext cx="8534400" cy="1219200"/>
          </a:xfrm>
        </p:spPr>
        <p:txBody>
          <a:bodyPr>
            <a:noAutofit/>
          </a:bodyPr>
          <a:lstStyle/>
          <a:p>
            <a:pPr algn="l"/>
            <a:r>
              <a:rPr lang="en-US" sz="1800" dirty="0" smtClean="0"/>
              <a:t/>
            </a:r>
            <a:br>
              <a:rPr lang="en-US" sz="1800" dirty="0" smtClean="0"/>
            </a:br>
            <a:r>
              <a:rPr lang="en-US" sz="1800" dirty="0" smtClean="0"/>
              <a:t/>
            </a:r>
            <a:br>
              <a:rPr lang="en-US" sz="1800" dirty="0" smtClean="0"/>
            </a:br>
            <a:r>
              <a:rPr lang="en-US" sz="2400" b="1" dirty="0" smtClean="0">
                <a:solidFill>
                  <a:schemeClr val="tx1"/>
                </a:solidFill>
              </a:rPr>
              <a:t>Today’s  Learning </a:t>
            </a:r>
            <a:r>
              <a:rPr lang="en-US" sz="2400" b="1" dirty="0" smtClean="0"/>
              <a:t>Goals</a:t>
            </a:r>
            <a:r>
              <a:rPr lang="en-US" sz="2400" b="1" dirty="0" smtClean="0">
                <a:solidFill>
                  <a:schemeClr val="tx1"/>
                </a:solidFill>
              </a:rPr>
              <a:t>:</a:t>
            </a:r>
            <a:r>
              <a:rPr lang="en-US" sz="1800" dirty="0" smtClean="0"/>
              <a:t> </a:t>
            </a:r>
            <a:br>
              <a:rPr lang="en-US" sz="1800" dirty="0" smtClean="0"/>
            </a:br>
            <a:r>
              <a:rPr lang="en-US" sz="1800" dirty="0" smtClean="0"/>
              <a:t>Explore development of </a:t>
            </a:r>
            <a:r>
              <a:rPr lang="en-US" sz="1800" dirty="0" smtClean="0"/>
              <a:t>student understanding through instructional strategies that are appropriate to content </a:t>
            </a:r>
            <a:r>
              <a:rPr lang="en-US" sz="1800" dirty="0" smtClean="0"/>
              <a:t>reading before, during, and after instruction.</a:t>
            </a:r>
            <a:r>
              <a:rPr lang="en-US" sz="1800" dirty="0" smtClean="0"/>
              <a:t/>
            </a:r>
            <a:br>
              <a:rPr lang="en-US" sz="1800" dirty="0" smtClean="0"/>
            </a:br>
            <a:r>
              <a:rPr lang="en-US" sz="1800" dirty="0" smtClean="0"/>
              <a:t/>
            </a:r>
            <a:br>
              <a:rPr lang="en-US" sz="1800" dirty="0" smtClean="0"/>
            </a:br>
            <a:endParaRPr lang="en-US" sz="1800" dirty="0"/>
          </a:p>
        </p:txBody>
      </p:sp>
      <p:sp>
        <p:nvSpPr>
          <p:cNvPr id="4" name="Rectangle 3"/>
          <p:cNvSpPr/>
          <p:nvPr/>
        </p:nvSpPr>
        <p:spPr>
          <a:xfrm>
            <a:off x="2286000" y="1443841"/>
            <a:ext cx="4572000" cy="369332"/>
          </a:xfrm>
          <a:prstGeom prst="rect">
            <a:avLst/>
          </a:prstGeom>
        </p:spPr>
        <p:txBody>
          <a:bodyPr>
            <a:spAutoFit/>
          </a:bodyPr>
          <a:lstStyle/>
          <a:p>
            <a:endParaRPr lang="en-US" dirty="0"/>
          </a:p>
        </p:txBody>
      </p:sp>
      <p:pic>
        <p:nvPicPr>
          <p:cNvPr id="16388" name="Picture 4" descr="C:\Documents and Settings\njcain\Local Settings\Temporary Internet Files\Content.IE5\K9FPAPV8\MP900438552[1].jpg"/>
          <p:cNvPicPr>
            <a:picLocks noChangeAspect="1" noChangeArrowheads="1"/>
          </p:cNvPicPr>
          <p:nvPr/>
        </p:nvPicPr>
        <p:blipFill>
          <a:blip r:embed="rId3" cstate="print"/>
          <a:srcRect/>
          <a:stretch>
            <a:fillRect/>
          </a:stretch>
        </p:blipFill>
        <p:spPr bwMode="auto">
          <a:xfrm>
            <a:off x="2895600" y="2209800"/>
            <a:ext cx="5376672" cy="4035064"/>
          </a:xfrm>
          <a:prstGeom prst="rect">
            <a:avLst/>
          </a:prstGeom>
          <a:noFill/>
        </p:spPr>
      </p:pic>
    </p:spTree>
  </p:cSld>
  <p:clrMapOvr>
    <a:masterClrMapping/>
  </p:clrMapOvr>
  <p:transition spd="slow" advTm="35000">
    <p:sndAc>
      <p:stSnd>
        <p:snd r:embed="rId2"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b="1" i="1" dirty="0" smtClean="0"/>
              <a:t>What</a:t>
            </a:r>
            <a:r>
              <a:rPr lang="en-US" b="1" i="1" dirty="0" smtClean="0"/>
              <a:t>:</a:t>
            </a:r>
            <a:r>
              <a:rPr lang="en-US" dirty="0" smtClean="0"/>
              <a:t>….Lesson Design</a:t>
            </a:r>
          </a:p>
          <a:p>
            <a:r>
              <a:rPr lang="en-US" b="1" i="1" dirty="0" smtClean="0"/>
              <a:t>When</a:t>
            </a:r>
            <a:r>
              <a:rPr lang="en-US" b="1" i="1" dirty="0" smtClean="0"/>
              <a:t>:</a:t>
            </a:r>
            <a:r>
              <a:rPr lang="en-US" dirty="0" smtClean="0"/>
              <a:t>….Pre-Reading, During Reading, After Reading</a:t>
            </a:r>
          </a:p>
          <a:p>
            <a:r>
              <a:rPr lang="en-US" b="1" i="1" dirty="0" smtClean="0"/>
              <a:t>How: </a:t>
            </a:r>
            <a:r>
              <a:rPr lang="en-US" dirty="0" smtClean="0"/>
              <a:t>Modeling, Direct Instruction, Cooperative Learning, Problem Based Learning</a:t>
            </a:r>
            <a:endParaRPr lang="en-US" dirty="0" smtClean="0"/>
          </a:p>
          <a:p>
            <a:endParaRPr lang="en-US" dirty="0" smtClean="0"/>
          </a:p>
        </p:txBody>
      </p:sp>
      <p:sp>
        <p:nvSpPr>
          <p:cNvPr id="4" name="Title 3"/>
          <p:cNvSpPr>
            <a:spLocks noGrp="1"/>
          </p:cNvSpPr>
          <p:nvPr>
            <p:ph type="title"/>
          </p:nvPr>
        </p:nvSpPr>
        <p:spPr/>
        <p:txBody>
          <a:bodyPr>
            <a:normAutofit fontScale="90000"/>
          </a:bodyPr>
          <a:lstStyle/>
          <a:p>
            <a:r>
              <a:rPr lang="en-US" dirty="0" smtClean="0"/>
              <a:t>EQ: How can I design instruction to meet students comprehension needs?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sz="2400" b="1" i="1" dirty="0" smtClean="0"/>
          </a:p>
          <a:p>
            <a:r>
              <a:rPr lang="en-US" sz="2400" b="1" i="1" dirty="0" smtClean="0"/>
              <a:t>Read Aloud:</a:t>
            </a:r>
            <a:r>
              <a:rPr lang="en-US" sz="2400" dirty="0" smtClean="0"/>
              <a:t> a planned oral reading of a book on a specific topic usually whole group. </a:t>
            </a:r>
          </a:p>
          <a:p>
            <a:r>
              <a:rPr lang="en-US" sz="2400" b="1" i="1" dirty="0" smtClean="0"/>
              <a:t>Shared Reading: </a:t>
            </a:r>
            <a:r>
              <a:rPr lang="en-US" sz="2400" dirty="0" smtClean="0"/>
              <a:t>the teacher explicitly models the strategies and skills of proficient  readers can be small  or whole group.</a:t>
            </a:r>
          </a:p>
          <a:p>
            <a:r>
              <a:rPr lang="en-US" sz="2400" b="1" i="1" dirty="0" smtClean="0"/>
              <a:t>Guided Reading: </a:t>
            </a:r>
            <a:r>
              <a:rPr lang="en-US" sz="2400" dirty="0" smtClean="0"/>
              <a:t>teacher directs small groups of readers as they learn to use various reading strategies.</a:t>
            </a:r>
          </a:p>
          <a:p>
            <a:r>
              <a:rPr lang="en-US" sz="2400" b="1" i="1" dirty="0" smtClean="0"/>
              <a:t>Independent Reading: </a:t>
            </a:r>
            <a:r>
              <a:rPr lang="en-US" sz="2400" dirty="0" smtClean="0"/>
              <a:t>reading on their own.</a:t>
            </a:r>
          </a:p>
          <a:p>
            <a:pPr>
              <a:buNone/>
            </a:pPr>
            <a:r>
              <a:rPr lang="en-US" sz="2400" dirty="0" smtClean="0"/>
              <a:t> </a:t>
            </a:r>
          </a:p>
          <a:p>
            <a:endParaRPr lang="en-US" dirty="0" smtClean="0"/>
          </a:p>
          <a:p>
            <a:endParaRPr lang="en-US" dirty="0"/>
          </a:p>
        </p:txBody>
      </p:sp>
      <p:sp>
        <p:nvSpPr>
          <p:cNvPr id="2" name="Title 1"/>
          <p:cNvSpPr>
            <a:spLocks noGrp="1"/>
          </p:cNvSpPr>
          <p:nvPr>
            <p:ph type="title"/>
          </p:nvPr>
        </p:nvSpPr>
        <p:spPr/>
        <p:txBody>
          <a:bodyPr>
            <a:normAutofit/>
          </a:bodyPr>
          <a:lstStyle/>
          <a:p>
            <a:pPr algn="ctr"/>
            <a:r>
              <a:rPr lang="en-US" dirty="0" smtClean="0"/>
              <a:t>Components of Literacy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b="1" dirty="0" smtClean="0"/>
              <a:t>Vocabulary Building</a:t>
            </a:r>
            <a:endParaRPr lang="en-US" dirty="0" smtClean="0"/>
          </a:p>
          <a:p>
            <a:r>
              <a:rPr lang="en-US" b="1" dirty="0" smtClean="0"/>
              <a:t>Graphic Organizers</a:t>
            </a:r>
            <a:endParaRPr lang="en-US" dirty="0" smtClean="0"/>
          </a:p>
          <a:p>
            <a:r>
              <a:rPr lang="en-US" b="1" dirty="0" smtClean="0"/>
              <a:t>Chapter Subtitle/Heading </a:t>
            </a:r>
            <a:r>
              <a:rPr lang="en-US" sz="2100" b="1" dirty="0" smtClean="0"/>
              <a:t>Hunt-</a:t>
            </a:r>
            <a:r>
              <a:rPr lang="en-US" sz="2100" dirty="0" smtClean="0"/>
              <a:t>teacher guides previewing text by using the subtitles or headings. Students predict what the section of the text will be about.</a:t>
            </a:r>
            <a:endParaRPr lang="en-US" dirty="0" smtClean="0"/>
          </a:p>
          <a:p>
            <a:r>
              <a:rPr lang="en-US" sz="2600" b="1" dirty="0" smtClean="0"/>
              <a:t>List-Group-Label</a:t>
            </a:r>
            <a:r>
              <a:rPr lang="en-US" sz="1900" b="1" dirty="0" smtClean="0"/>
              <a:t>-</a:t>
            </a:r>
            <a:r>
              <a:rPr lang="en-US" sz="1900" dirty="0" smtClean="0"/>
              <a:t>teacher identifies the broad topic of the text. The teacher leads the students in brainstorming group related words or subtopics.</a:t>
            </a:r>
          </a:p>
          <a:p>
            <a:r>
              <a:rPr lang="en-US" b="1" dirty="0" smtClean="0"/>
              <a:t>Previewing Text Structure- </a:t>
            </a:r>
            <a:r>
              <a:rPr lang="en-US" sz="1900" dirty="0" smtClean="0"/>
              <a:t>teacher draws attention to captions, dialogue, side bars, or highlighted words. The teacher asks prompting questions that focus attention on the text structure or features, and how they enhance comprehension.</a:t>
            </a:r>
            <a:endParaRPr lang="en-US" dirty="0" smtClean="0"/>
          </a:p>
          <a:p>
            <a:r>
              <a:rPr lang="en-US" b="1" dirty="0" smtClean="0"/>
              <a:t>Three Minute </a:t>
            </a:r>
            <a:r>
              <a:rPr lang="en-US" sz="1900" b="1" dirty="0" smtClean="0"/>
              <a:t>Write-</a:t>
            </a:r>
            <a:r>
              <a:rPr lang="en-US" sz="1900" dirty="0" smtClean="0"/>
              <a:t>After the topic is identified, students are asked to write all that they know about the topic. When they run out of information, they may also write questions they would like answered.</a:t>
            </a:r>
          </a:p>
          <a:p>
            <a:endParaRPr lang="en-US" sz="1900" dirty="0" smtClean="0"/>
          </a:p>
          <a:p>
            <a:endParaRPr lang="en-US" dirty="0"/>
          </a:p>
        </p:txBody>
      </p:sp>
      <p:sp>
        <p:nvSpPr>
          <p:cNvPr id="3" name="Title 2"/>
          <p:cNvSpPr>
            <a:spLocks noGrp="1"/>
          </p:cNvSpPr>
          <p:nvPr>
            <p:ph type="title"/>
          </p:nvPr>
        </p:nvSpPr>
        <p:spPr/>
        <p:txBody>
          <a:bodyPr>
            <a:normAutofit fontScale="90000"/>
          </a:bodyPr>
          <a:lstStyle/>
          <a:p>
            <a:r>
              <a:rPr lang="en-US" dirty="0" smtClean="0"/>
              <a:t>Usually-Before Reading/Pre-Reading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410200"/>
          </a:xfrm>
        </p:spPr>
        <p:txBody>
          <a:bodyPr>
            <a:normAutofit/>
          </a:bodyPr>
          <a:lstStyle/>
          <a:p>
            <a:r>
              <a:rPr lang="en-US" b="1" dirty="0" smtClean="0"/>
              <a:t>Double-Entry Journal </a:t>
            </a:r>
            <a:r>
              <a:rPr lang="en-US" dirty="0" smtClean="0"/>
              <a:t>-</a:t>
            </a:r>
            <a:r>
              <a:rPr lang="en-US" sz="1600" dirty="0" smtClean="0"/>
              <a:t>fold paper vertically two columns: The left, "Key Ideas," the right, "What It Means to Me.”</a:t>
            </a:r>
            <a:endParaRPr lang="en-US" dirty="0" smtClean="0"/>
          </a:p>
          <a:p>
            <a:r>
              <a:rPr lang="en-US" b="1" dirty="0" smtClean="0"/>
              <a:t>Inquiry Reading-</a:t>
            </a:r>
            <a:r>
              <a:rPr lang="en-US" sz="1600" dirty="0" smtClean="0"/>
              <a:t>Students read silently to find the answer to a teacher posed question or to find evidence to support an answer. </a:t>
            </a:r>
          </a:p>
          <a:p>
            <a:r>
              <a:rPr lang="en-US" b="1" dirty="0" smtClean="0"/>
              <a:t>Learning Logs-  </a:t>
            </a:r>
            <a:r>
              <a:rPr lang="en-US" sz="1700" dirty="0" smtClean="0"/>
              <a:t>Students keep notebooks to record their previous knowledge about a topic, what they would like to know about the topic, and what they have learned through a combination of reading, lecture, and class discussion.</a:t>
            </a:r>
            <a:endParaRPr lang="en-US" dirty="0" smtClean="0"/>
          </a:p>
          <a:p>
            <a:r>
              <a:rPr lang="en-US" b="1" dirty="0" smtClean="0"/>
              <a:t>LINK-</a:t>
            </a:r>
            <a:r>
              <a:rPr lang="en-US" dirty="0" smtClean="0"/>
              <a:t>List, Inquire, Note, Know</a:t>
            </a:r>
          </a:p>
          <a:p>
            <a:r>
              <a:rPr lang="en-US" b="1" dirty="0" smtClean="0"/>
              <a:t>Reciprocal Teaching</a:t>
            </a:r>
            <a:r>
              <a:rPr lang="en-US" dirty="0" smtClean="0"/>
              <a:t> -an interactive dialogue first modeled by the teacher that incorporates questioning, clarifying, predicting and summarizing. </a:t>
            </a:r>
          </a:p>
          <a:p>
            <a:endParaRPr lang="en-US" dirty="0"/>
          </a:p>
        </p:txBody>
      </p:sp>
      <p:sp>
        <p:nvSpPr>
          <p:cNvPr id="3" name="Title 2"/>
          <p:cNvSpPr>
            <a:spLocks noGrp="1"/>
          </p:cNvSpPr>
          <p:nvPr>
            <p:ph type="title"/>
          </p:nvPr>
        </p:nvSpPr>
        <p:spPr/>
        <p:txBody>
          <a:bodyPr>
            <a:normAutofit fontScale="90000"/>
          </a:bodyPr>
          <a:lstStyle/>
          <a:p>
            <a:r>
              <a:rPr lang="en-US" u="sng" dirty="0" smtClean="0"/>
              <a:t>Usually- During </a:t>
            </a:r>
            <a:r>
              <a:rPr lang="en-US" u="sng" dirty="0" smtClean="0"/>
              <a:t>Reading:</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LINK</a:t>
            </a:r>
            <a:endParaRPr lang="en-US" dirty="0"/>
          </a:p>
        </p:txBody>
      </p:sp>
      <p:pic>
        <p:nvPicPr>
          <p:cNvPr id="4" name="Content Placeholder 3" descr="link"/>
          <p:cNvPicPr>
            <a:picLocks noGrp="1"/>
          </p:cNvPicPr>
          <p:nvPr>
            <p:ph idx="1"/>
          </p:nvPr>
        </p:nvPicPr>
        <p:blipFill>
          <a:blip r:embed="rId2" cstate="print"/>
          <a:srcRect/>
          <a:stretch>
            <a:fillRect/>
          </a:stretch>
        </p:blipFill>
        <p:spPr bwMode="auto">
          <a:xfrm>
            <a:off x="2743200" y="990600"/>
            <a:ext cx="44958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QAR</a:t>
            </a:r>
            <a:r>
              <a:rPr lang="en-US" dirty="0" smtClean="0"/>
              <a:t> -Question-Answer-Relationships-</a:t>
            </a:r>
            <a:r>
              <a:rPr lang="en-US" sz="1600" dirty="0" smtClean="0"/>
              <a:t>Students are given 5 minutes to write questions about the text on post-it notes. </a:t>
            </a:r>
          </a:p>
          <a:p>
            <a:r>
              <a:rPr lang="en-US" b="1" dirty="0" smtClean="0"/>
              <a:t>Question Frames- </a:t>
            </a:r>
            <a:r>
              <a:rPr lang="en-US" sz="1600" dirty="0" smtClean="0"/>
              <a:t>respond to questions from all levels of comprehension: literal, interpretative, inferential, and evaluative. </a:t>
            </a:r>
          </a:p>
          <a:p>
            <a:r>
              <a:rPr lang="en-US" b="1" dirty="0" smtClean="0"/>
              <a:t>Summarizing- </a:t>
            </a:r>
            <a:r>
              <a:rPr lang="en-US" sz="1600" dirty="0" smtClean="0"/>
              <a:t>condensing information and ideas. </a:t>
            </a:r>
          </a:p>
          <a:p>
            <a:r>
              <a:rPr lang="en-US" b="1" dirty="0" smtClean="0"/>
              <a:t>Synthesis Journal -</a:t>
            </a:r>
            <a:r>
              <a:rPr lang="en-US" sz="1600" dirty="0" smtClean="0"/>
              <a:t>multiple perspectives on a topic from various sources.--information the teacher has presented, information from a text, a video, guest speaker ("author says"),  classmates, and personal experiences.</a:t>
            </a:r>
          </a:p>
          <a:p>
            <a:endParaRPr lang="en-US" dirty="0"/>
          </a:p>
        </p:txBody>
      </p:sp>
      <p:sp>
        <p:nvSpPr>
          <p:cNvPr id="3" name="Title 2"/>
          <p:cNvSpPr>
            <a:spLocks noGrp="1"/>
          </p:cNvSpPr>
          <p:nvPr>
            <p:ph type="title"/>
          </p:nvPr>
        </p:nvSpPr>
        <p:spPr/>
        <p:txBody>
          <a:bodyPr>
            <a:normAutofit fontScale="90000"/>
          </a:bodyPr>
          <a:lstStyle/>
          <a:p>
            <a:r>
              <a:rPr lang="en-US" u="sng" dirty="0" smtClean="0"/>
              <a:t>Usually-After </a:t>
            </a:r>
            <a:r>
              <a:rPr lang="en-US" u="sng" dirty="0" smtClean="0"/>
              <a:t>Reading:</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5029200"/>
          </a:xfrm>
        </p:spPr>
        <p:txBody>
          <a:bodyPr>
            <a:normAutofit fontScale="25000" lnSpcReduction="20000"/>
          </a:bodyPr>
          <a:lstStyle/>
          <a:p>
            <a:r>
              <a:rPr lang="en-US" sz="5600" b="1" dirty="0" smtClean="0"/>
              <a:t>RECALL</a:t>
            </a:r>
          </a:p>
          <a:p>
            <a:pPr lvl="0"/>
            <a:r>
              <a:rPr lang="en-US" sz="5600" dirty="0" smtClean="0"/>
              <a:t>What is . . . </a:t>
            </a:r>
          </a:p>
          <a:p>
            <a:pPr lvl="0"/>
            <a:r>
              <a:rPr lang="en-US" sz="5600" dirty="0" smtClean="0"/>
              <a:t>Define . . . </a:t>
            </a:r>
          </a:p>
          <a:p>
            <a:pPr lvl="0"/>
            <a:r>
              <a:rPr lang="en-US" sz="5600" dirty="0" smtClean="0"/>
              <a:t>Identify the . . . </a:t>
            </a:r>
          </a:p>
          <a:p>
            <a:pPr lvl="0"/>
            <a:r>
              <a:rPr lang="en-US" sz="5600" dirty="0" smtClean="0"/>
              <a:t>What happens after . . . </a:t>
            </a:r>
          </a:p>
          <a:p>
            <a:r>
              <a:rPr lang="en-US" sz="5600" dirty="0" smtClean="0"/>
              <a:t> </a:t>
            </a:r>
          </a:p>
          <a:p>
            <a:r>
              <a:rPr lang="en-US" sz="5600" b="1" dirty="0" smtClean="0"/>
              <a:t>ANALYSIS</a:t>
            </a:r>
          </a:p>
          <a:p>
            <a:pPr lvl="0"/>
            <a:r>
              <a:rPr lang="en-US" sz="5600" dirty="0" smtClean="0"/>
              <a:t>What is the main idea . . . </a:t>
            </a:r>
          </a:p>
          <a:p>
            <a:pPr lvl="0"/>
            <a:r>
              <a:rPr lang="en-US" sz="5600" dirty="0" smtClean="0"/>
              <a:t>What are the parts of . . . </a:t>
            </a:r>
          </a:p>
          <a:p>
            <a:r>
              <a:rPr lang="en-US" sz="5600" dirty="0" smtClean="0"/>
              <a:t> </a:t>
            </a:r>
            <a:endParaRPr lang="en-US" sz="5600" b="1" dirty="0" smtClean="0"/>
          </a:p>
          <a:p>
            <a:r>
              <a:rPr lang="en-US" sz="5600" b="1" dirty="0" smtClean="0"/>
              <a:t>COMPARE/CONTRAST</a:t>
            </a:r>
          </a:p>
          <a:p>
            <a:pPr lvl="0"/>
            <a:r>
              <a:rPr lang="en-US" sz="5600" dirty="0" smtClean="0"/>
              <a:t>What is the difference between . . . and . . . </a:t>
            </a:r>
          </a:p>
          <a:p>
            <a:pPr lvl="0"/>
            <a:r>
              <a:rPr lang="en-US" sz="5600" dirty="0" smtClean="0"/>
              <a:t>. . . and . . . are similar because they both</a:t>
            </a:r>
          </a:p>
          <a:p>
            <a:pPr lvl="0"/>
            <a:endParaRPr lang="en-US" sz="5600" dirty="0" smtClean="0"/>
          </a:p>
          <a:p>
            <a:r>
              <a:rPr lang="en-US" sz="5600" b="1" dirty="0" smtClean="0"/>
              <a:t>INFERENCE</a:t>
            </a:r>
          </a:p>
          <a:p>
            <a:pPr lvl="0"/>
            <a:r>
              <a:rPr lang="en-US" sz="5600" dirty="0" smtClean="0"/>
              <a:t>The main conclusion from . . . is . . . </a:t>
            </a:r>
          </a:p>
          <a:p>
            <a:pPr lvl="0"/>
            <a:r>
              <a:rPr lang="en-US" sz="5600" dirty="0" smtClean="0"/>
              <a:t>What would happen if . . . </a:t>
            </a:r>
          </a:p>
          <a:p>
            <a:r>
              <a:rPr lang="en-US" sz="5600" dirty="0" smtClean="0"/>
              <a:t> </a:t>
            </a:r>
            <a:endParaRPr lang="en-US" sz="5600" b="1" dirty="0" smtClean="0"/>
          </a:p>
          <a:p>
            <a:r>
              <a:rPr lang="en-US" sz="5600" b="1" dirty="0" smtClean="0"/>
              <a:t>EVALUATION</a:t>
            </a:r>
          </a:p>
          <a:p>
            <a:pPr lvl="0"/>
            <a:r>
              <a:rPr lang="en-US" sz="5600" dirty="0" smtClean="0"/>
              <a:t>What is your opinion of . . . </a:t>
            </a:r>
          </a:p>
          <a:p>
            <a:pPr lvl="0"/>
            <a:r>
              <a:rPr lang="en-US" sz="5600" dirty="0" smtClean="0"/>
              <a:t>What is the best solution to the problem of . . . </a:t>
            </a:r>
          </a:p>
          <a:p>
            <a:pPr lvl="0"/>
            <a:r>
              <a:rPr lang="en-US" sz="5600" dirty="0" smtClean="0"/>
              <a:t>Defend your opinion about . . . </a:t>
            </a:r>
          </a:p>
          <a:p>
            <a:r>
              <a:rPr lang="en-US" sz="5600" dirty="0" smtClean="0"/>
              <a:t> </a:t>
            </a:r>
          </a:p>
          <a:p>
            <a:endParaRPr lang="en-US" dirty="0"/>
          </a:p>
        </p:txBody>
      </p:sp>
      <p:sp>
        <p:nvSpPr>
          <p:cNvPr id="3" name="Title 2"/>
          <p:cNvSpPr>
            <a:spLocks noGrp="1"/>
          </p:cNvSpPr>
          <p:nvPr>
            <p:ph type="title"/>
          </p:nvPr>
        </p:nvSpPr>
        <p:spPr/>
        <p:txBody>
          <a:bodyPr/>
          <a:lstStyle/>
          <a:p>
            <a:r>
              <a:rPr lang="en-US" dirty="0" smtClean="0"/>
              <a:t>Question Frames</a:t>
            </a:r>
            <a:endParaRPr lang="en-US" dirty="0"/>
          </a:p>
        </p:txBody>
      </p:sp>
    </p:spTree>
  </p:cSld>
  <p:clrMapOvr>
    <a:masterClrMapping/>
  </p:clrMapOvr>
  <p:transition advTm="34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smtClean="0"/>
              <a:t>Discuss: Components of Literacy</a:t>
            </a:r>
            <a:endParaRPr lang="en-US" sz="2800" dirty="0" smtClean="0"/>
          </a:p>
          <a:p>
            <a:r>
              <a:rPr lang="en-US" sz="2800" dirty="0" smtClean="0"/>
              <a:t>Compare contrast read Alouds and shared reading.</a:t>
            </a:r>
          </a:p>
          <a:p>
            <a:r>
              <a:rPr lang="en-US" sz="2800" dirty="0" smtClean="0"/>
              <a:t>How </a:t>
            </a:r>
            <a:r>
              <a:rPr lang="en-US" sz="2800" dirty="0" smtClean="0"/>
              <a:t>are shared reading and guided reading </a:t>
            </a:r>
            <a:r>
              <a:rPr lang="en-US" sz="2800" dirty="0" smtClean="0"/>
              <a:t>similar/different?</a:t>
            </a:r>
          </a:p>
          <a:p>
            <a:r>
              <a:rPr lang="en-US" sz="2800" dirty="0" smtClean="0"/>
              <a:t>Identify some instructional strategies from </a:t>
            </a:r>
            <a:r>
              <a:rPr lang="en-US" sz="2800" smtClean="0"/>
              <a:t>this presentation.</a:t>
            </a:r>
            <a:endParaRPr lang="en-US" sz="2800" dirty="0" smtClean="0"/>
          </a:p>
          <a:p>
            <a:endParaRPr lang="en-US" sz="2800" dirty="0" smtClean="0"/>
          </a:p>
          <a:p>
            <a:endParaRPr lang="en-US" sz="2800" dirty="0" smtClean="0"/>
          </a:p>
        </p:txBody>
      </p:sp>
      <p:sp>
        <p:nvSpPr>
          <p:cNvPr id="3" name="Title 2"/>
          <p:cNvSpPr>
            <a:spLocks noGrp="1"/>
          </p:cNvSpPr>
          <p:nvPr>
            <p:ph type="title"/>
          </p:nvPr>
        </p:nvSpPr>
        <p:spPr/>
        <p:txBody>
          <a:bodyPr/>
          <a:lstStyle/>
          <a:p>
            <a:pPr algn="ctr"/>
            <a:r>
              <a:rPr lang="en-US" dirty="0" smtClean="0"/>
              <a:t>Questions</a:t>
            </a:r>
            <a:endParaRPr lang="en-US" dirty="0"/>
          </a:p>
        </p:txBody>
      </p:sp>
    </p:spTree>
  </p:cSld>
  <p:clrMapOvr>
    <a:masterClrMapping/>
  </p:clrMapOvr>
  <p:transition>
    <p:sndAc>
      <p:stSnd>
        <p:snd r:embed="rId2" name="breez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0 0  L -0.25 0  E" pathEditMode="relative" ptsTypes="">
                                      <p:cBhvr>
                                        <p:cTn id="6" dur="5000" spd="-100000" fill="hold"/>
                                        <p:tgtEl>
                                          <p:spTgt spid="2">
                                            <p:txEl>
                                              <p:pRg st="0" end="0"/>
                                            </p:txEl>
                                          </p:spTgt>
                                        </p:tgtEl>
                                        <p:attrNameLst>
                                          <p:attrName>ppt_x</p:attrName>
                                          <p:attrName>ppt_y</p:attrName>
                                        </p:attrNameLst>
                                      </p:cBhvr>
                                    </p:animMotion>
                                  </p:childTnLst>
                                </p:cTn>
                              </p:par>
                              <p:par>
                                <p:cTn id="7" presetID="35" presetClass="path" presetSubtype="0" accel="50000" decel="50000" fill="hold" nodeType="withEffect">
                                  <p:stCondLst>
                                    <p:cond delay="0"/>
                                  </p:stCondLst>
                                  <p:childTnLst>
                                    <p:animMotion origin="layout" path="M 0 0  L -0.25 0  E" pathEditMode="relative" ptsTypes="">
                                      <p:cBhvr>
                                        <p:cTn id="8" dur="5000" spd="-100000" fill="hold"/>
                                        <p:tgtEl>
                                          <p:spTgt spid="2">
                                            <p:txEl>
                                              <p:pRg st="1" end="1"/>
                                            </p:txEl>
                                          </p:spTgt>
                                        </p:tgtEl>
                                        <p:attrNameLst>
                                          <p:attrName>ppt_x</p:attrName>
                                          <p:attrName>ppt_y</p:attrName>
                                        </p:attrNameLst>
                                      </p:cBhvr>
                                    </p:animMotion>
                                  </p:childTnLst>
                                </p:cTn>
                              </p:par>
                              <p:par>
                                <p:cTn id="9" presetID="35" presetClass="path" presetSubtype="0" accel="50000" decel="50000" fill="hold" nodeType="withEffect">
                                  <p:stCondLst>
                                    <p:cond delay="0"/>
                                  </p:stCondLst>
                                  <p:childTnLst>
                                    <p:animMotion origin="layout" path="M 0 0  L -0.25 0  E" pathEditMode="relative" ptsTypes="">
                                      <p:cBhvr>
                                        <p:cTn id="10" dur="5000" spd="-100000" fill="hold"/>
                                        <p:tgtEl>
                                          <p:spTgt spid="2">
                                            <p:txEl>
                                              <p:pRg st="2" end="2"/>
                                            </p:txEl>
                                          </p:spTgt>
                                        </p:tgtEl>
                                        <p:attrNameLst>
                                          <p:attrName>ppt_x</p:attrName>
                                          <p:attrName>ppt_y</p:attrName>
                                        </p:attrNameLst>
                                      </p:cBhvr>
                                    </p:animMotion>
                                  </p:childTnLst>
                                </p:cTn>
                              </p:par>
                              <p:par>
                                <p:cTn id="11" presetID="35" presetClass="path" presetSubtype="0" accel="50000" decel="50000" fill="hold" nodeType="withEffect">
                                  <p:stCondLst>
                                    <p:cond delay="0"/>
                                  </p:stCondLst>
                                  <p:childTnLst>
                                    <p:animMotion origin="layout" path="M 0 0  L -0.25 0  E" pathEditMode="relative" ptsTypes="">
                                      <p:cBhvr>
                                        <p:cTn id="12" dur="5000" spd="-100000" fill="hold"/>
                                        <p:tgtEl>
                                          <p:spTgt spid="2">
                                            <p:txEl>
                                              <p:pRg st="3" end="3"/>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498</Words>
  <Application>Microsoft Office PowerPoint</Application>
  <PresentationFormat>On-screen Show (4:3)</PresentationFormat>
  <Paragraphs>61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  Today’s  Learning Goals:  Explore development of student understanding through instructional strategies that are appropriate to content reading before, during, and after instruction.  </vt:lpstr>
      <vt:lpstr>EQ: How can I design instruction to meet students comprehension needs?</vt:lpstr>
      <vt:lpstr>Components of Literacy</vt:lpstr>
      <vt:lpstr>Usually-Before Reading/Pre-Reading</vt:lpstr>
      <vt:lpstr>Usually- During Reading: </vt:lpstr>
      <vt:lpstr>LINK</vt:lpstr>
      <vt:lpstr>Usually-After Reading: </vt:lpstr>
      <vt:lpstr>Question Frames</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Today’s  Learning Goals:  Explore development of student understanding through instructional strategies that are appropriate to content reading before, during, and after instruction.</dc:title>
  <dc:creator>Norma Jean</dc:creator>
  <cp:lastModifiedBy>Norma Jean</cp:lastModifiedBy>
  <cp:revision>4</cp:revision>
  <dcterms:created xsi:type="dcterms:W3CDTF">2011-09-05T22:55:00Z</dcterms:created>
  <dcterms:modified xsi:type="dcterms:W3CDTF">2011-09-05T23:26:35Z</dcterms:modified>
</cp:coreProperties>
</file>