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75" r:id="rId3"/>
    <p:sldId id="257" r:id="rId4"/>
    <p:sldId id="258" r:id="rId5"/>
    <p:sldId id="259" r:id="rId6"/>
    <p:sldId id="260" r:id="rId7"/>
    <p:sldId id="269" r:id="rId8"/>
    <p:sldId id="270" r:id="rId9"/>
    <p:sldId id="276" r:id="rId10"/>
    <p:sldId id="261" r:id="rId11"/>
    <p:sldId id="262" r:id="rId12"/>
    <p:sldId id="263" r:id="rId13"/>
    <p:sldId id="277" r:id="rId14"/>
    <p:sldId id="274" r:id="rId15"/>
    <p:sldId id="273" r:id="rId16"/>
    <p:sldId id="272" r:id="rId17"/>
    <p:sldId id="265" r:id="rId18"/>
    <p:sldId id="266" r:id="rId19"/>
    <p:sldId id="267" r:id="rId20"/>
    <p:sldId id="268" r:id="rId21"/>
    <p:sldId id="2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4BF95D-2D93-49AC-957F-FDB68F358759}" type="datetimeFigureOut">
              <a:rPr lang="en-US" smtClean="0"/>
              <a:pPr/>
              <a:t>8/29/2011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7D1E8-966F-4103-96B7-C7EC2C01822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Mason….prior knowledge?</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power</a:t>
            </a:r>
            <a:r>
              <a:rPr lang="en-US" baseline="0" dirty="0" smtClean="0"/>
              <a:t> thinking-strategy that organizes information into main, ideas, subtopics, details. </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17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Knowing that</a:t>
            </a:r>
            <a:r>
              <a:rPr lang="en-US" baseline="0" dirty="0" smtClean="0"/>
              <a:t> a strategy exists is not a lot of help if your students don’t know how to use it.</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18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important</a:t>
            </a:r>
            <a:r>
              <a:rPr lang="en-US" baseline="0" dirty="0" smtClean="0"/>
              <a:t> but the one both teachers and students struggle with.</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74D6A9-809A-4D27-875A-CF2D5F7BB860}" type="datetimeFigureOut">
              <a:rPr lang="en-US" smtClean="0"/>
              <a:pPr/>
              <a:t>8/29/2011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809057C-A694-4F6F-909A-ABE9BA3DB2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74D6A9-809A-4D27-875A-CF2D5F7BB860}" type="datetimeFigureOut">
              <a:rPr lang="en-US" smtClean="0"/>
              <a:pPr/>
              <a:t>8/29/2011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74D6A9-809A-4D27-875A-CF2D5F7BB860}" type="datetimeFigureOut">
              <a:rPr lang="en-US" smtClean="0"/>
              <a:pPr/>
              <a:t>8/29/2011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74D6A9-809A-4D27-875A-CF2D5F7BB860}" type="datetimeFigureOut">
              <a:rPr lang="en-US" smtClean="0"/>
              <a:pPr/>
              <a:t>8/29/2011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809057C-A694-4F6F-909A-ABE9BA3DB2DD}"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74D6A9-809A-4D27-875A-CF2D5F7BB860}" type="datetimeFigureOut">
              <a:rPr lang="en-US" smtClean="0"/>
              <a:pPr/>
              <a:t>8/29/2011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809057C-A694-4F6F-909A-ABE9BA3DB2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828799"/>
          </a:xfrm>
        </p:spPr>
        <p:txBody>
          <a:bodyPr>
            <a:normAutofit fontScale="90000"/>
          </a:bodyPr>
          <a:lstStyle/>
          <a:p>
            <a:pPr algn="l"/>
            <a:r>
              <a:rPr lang="en-US" sz="3200" dirty="0" smtClean="0"/>
              <a:t>True Learning is based on discovery…..rather than the transmission of knowledge.” John Dewey</a:t>
            </a:r>
            <a:endParaRPr lang="en-US" sz="3200" dirty="0"/>
          </a:p>
        </p:txBody>
      </p:sp>
      <p:sp>
        <p:nvSpPr>
          <p:cNvPr id="3" name="Subtitle 2"/>
          <p:cNvSpPr>
            <a:spLocks noGrp="1"/>
          </p:cNvSpPr>
          <p:nvPr>
            <p:ph type="subTitle" idx="1"/>
          </p:nvPr>
        </p:nvSpPr>
        <p:spPr>
          <a:xfrm>
            <a:off x="1371600" y="2286000"/>
            <a:ext cx="6400800" cy="3352800"/>
          </a:xfrm>
        </p:spPr>
        <p:txBody>
          <a:bodyPr/>
          <a:lstStyle/>
          <a:p>
            <a:pPr algn="ctr"/>
            <a:r>
              <a:rPr lang="en-US" dirty="0" smtClean="0">
                <a:solidFill>
                  <a:schemeClr val="tx1"/>
                </a:solidFill>
              </a:rPr>
              <a:t>Today’s Learning Goals</a:t>
            </a:r>
          </a:p>
          <a:p>
            <a:pPr algn="ctr"/>
            <a:endParaRPr lang="en-US" dirty="0" smtClean="0">
              <a:solidFill>
                <a:schemeClr val="tx1"/>
              </a:solidFill>
            </a:endParaRPr>
          </a:p>
          <a:p>
            <a:pPr algn="l">
              <a:buFont typeface="Arial" pitchFamily="34" charset="0"/>
              <a:buChar char="•"/>
            </a:pPr>
            <a:r>
              <a:rPr lang="en-US" dirty="0" smtClean="0">
                <a:solidFill>
                  <a:schemeClr val="tx1"/>
                </a:solidFill>
              </a:rPr>
              <a:t>Explore content literacy instruction.</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Our </a:t>
            </a:r>
            <a:r>
              <a:rPr lang="en-US" dirty="0"/>
              <a:t>job as teachers is to know our content well enough that we can actually tell what the core idea within it is, and how it is like something that would be familiar to ALL our students. It's taking the time to decide whether "Civil" or "War" is actually the more important word...which goes a long way to cluing us in to the prior knowledge we could activate before teaching that topic. </a:t>
            </a:r>
          </a:p>
          <a:p>
            <a:endParaRPr lang="en-US" sz="1200" dirty="0"/>
          </a:p>
        </p:txBody>
      </p:sp>
      <p:sp>
        <p:nvSpPr>
          <p:cNvPr id="2" name="Title 1"/>
          <p:cNvSpPr>
            <a:spLocks noGrp="1"/>
          </p:cNvSpPr>
          <p:nvPr>
            <p:ph type="title"/>
          </p:nvPr>
        </p:nvSpPr>
        <p:spPr/>
        <p:txBody>
          <a:bodyPr>
            <a:normAutofit fontScale="90000"/>
          </a:bodyPr>
          <a:lstStyle/>
          <a:p>
            <a:r>
              <a:rPr lang="en-US" dirty="0" smtClean="0"/>
              <a:t>Prior knowledge – what they know</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Active engagement focuses on what students are doing while encountering the content: are they actively seeking to construct meaning? Are they taking notes? Completing a chart? Supporting a pre-determined argument? Active versus passive learning is concerned with what students are doing </a:t>
            </a:r>
            <a:r>
              <a:rPr lang="en-US" u="sng" dirty="0"/>
              <a:t>while</a:t>
            </a:r>
            <a:r>
              <a:rPr lang="en-US" dirty="0"/>
              <a:t> they read.</a:t>
            </a:r>
          </a:p>
          <a:p>
            <a:endParaRPr lang="en-US" dirty="0"/>
          </a:p>
        </p:txBody>
      </p:sp>
      <p:sp>
        <p:nvSpPr>
          <p:cNvPr id="2" name="Title 1"/>
          <p:cNvSpPr>
            <a:spLocks noGrp="1"/>
          </p:cNvSpPr>
          <p:nvPr>
            <p:ph type="title"/>
          </p:nvPr>
        </p:nvSpPr>
        <p:spPr/>
        <p:txBody>
          <a:bodyPr>
            <a:normAutofit fontScale="90000"/>
          </a:bodyPr>
          <a:lstStyle/>
          <a:p>
            <a:r>
              <a:rPr lang="en-US" b="1" dirty="0" smtClean="0"/>
              <a:t>2. Active </a:t>
            </a:r>
            <a:r>
              <a:rPr lang="en-US" b="1" dirty="0"/>
              <a:t>Engagement</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focuses </a:t>
            </a:r>
            <a:r>
              <a:rPr lang="en-US" dirty="0"/>
              <a:t>on what happens after reading. Metacognition ("thinking about thinking") relates to an awareness of one's own learning. It is the reflective thinking that follows reading that asks, Did I get it? How do I know? What do I do if I didn't get it? Richard Paul compares the notion of metacognition to the dancer at the bar, holding on and watching her movements in the mirror. She sees where she's got it right and where she needs adjustment, and corrects accordingly. Metacognitive students know what to do when they don't know what to do. This is the key component of independence as a learner.</a:t>
            </a:r>
          </a:p>
          <a:p>
            <a:endParaRPr lang="en-US" dirty="0"/>
          </a:p>
        </p:txBody>
      </p:sp>
      <p:sp>
        <p:nvSpPr>
          <p:cNvPr id="2" name="Title 1"/>
          <p:cNvSpPr>
            <a:spLocks noGrp="1"/>
          </p:cNvSpPr>
          <p:nvPr>
            <p:ph type="title"/>
          </p:nvPr>
        </p:nvSpPr>
        <p:spPr/>
        <p:txBody>
          <a:bodyPr>
            <a:normAutofit fontScale="90000"/>
          </a:bodyPr>
          <a:lstStyle/>
          <a:p>
            <a:r>
              <a:rPr lang="en-US" b="1" dirty="0" smtClean="0"/>
              <a:t>3. Metacognition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2418.JPG"/>
          <p:cNvPicPr>
            <a:picLocks noChangeAspect="1"/>
          </p:cNvPicPr>
          <p:nvPr/>
        </p:nvPicPr>
        <p:blipFill>
          <a:blip r:embed="rId2" cstate="print"/>
          <a:stretch>
            <a:fillRect/>
          </a:stretch>
        </p:blipFill>
        <p:spPr>
          <a:xfrm>
            <a:off x="4343400" y="1676400"/>
            <a:ext cx="6580429" cy="4935322"/>
          </a:xfrm>
          <a:prstGeom prst="rect">
            <a:avLst/>
          </a:prstGeom>
        </p:spPr>
      </p:pic>
      <p:sp>
        <p:nvSpPr>
          <p:cNvPr id="2" name="Content Placeholder 1"/>
          <p:cNvSpPr>
            <a:spLocks noGrp="1"/>
          </p:cNvSpPr>
          <p:nvPr>
            <p:ph idx="1"/>
          </p:nvPr>
        </p:nvSpPr>
        <p:spPr/>
        <p:txBody>
          <a:bodyPr/>
          <a:lstStyle/>
          <a:p>
            <a:r>
              <a:rPr lang="en-US" b="1" dirty="0" smtClean="0"/>
              <a:t>Create independent</a:t>
            </a:r>
          </a:p>
          <a:p>
            <a:pPr>
              <a:buNone/>
            </a:pPr>
            <a:r>
              <a:rPr lang="en-US" b="1" dirty="0" smtClean="0"/>
              <a:t> thinkers.</a:t>
            </a:r>
            <a:endParaRPr lang="en-US" b="1" dirty="0"/>
          </a:p>
        </p:txBody>
      </p:sp>
      <p:sp>
        <p:nvSpPr>
          <p:cNvPr id="3" name="Title 2"/>
          <p:cNvSpPr>
            <a:spLocks noGrp="1"/>
          </p:cNvSpPr>
          <p:nvPr>
            <p:ph type="title"/>
          </p:nvPr>
        </p:nvSpPr>
        <p:spPr>
          <a:xfrm>
            <a:off x="457200" y="0"/>
            <a:ext cx="8229600" cy="1417638"/>
          </a:xfrm>
        </p:spPr>
        <p:txBody>
          <a:bodyPr>
            <a:normAutofit/>
          </a:bodyPr>
          <a:lstStyle/>
          <a:p>
            <a:r>
              <a:rPr lang="en-US" dirty="0" smtClean="0"/>
              <a:t>So…our goal as content teachers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Know what to do, how to do it, and when to do it.</a:t>
            </a:r>
            <a:endParaRPr lang="en-US" dirty="0"/>
          </a:p>
        </p:txBody>
      </p:sp>
      <p:sp>
        <p:nvSpPr>
          <p:cNvPr id="3" name="Title 2"/>
          <p:cNvSpPr>
            <a:spLocks noGrp="1"/>
          </p:cNvSpPr>
          <p:nvPr>
            <p:ph type="title"/>
          </p:nvPr>
        </p:nvSpPr>
        <p:spPr/>
        <p:txBody>
          <a:bodyPr>
            <a:normAutofit/>
          </a:bodyPr>
          <a:lstStyle/>
          <a:p>
            <a:r>
              <a:rPr lang="en-US" dirty="0" smtClean="0"/>
              <a:t>So independent learners </a:t>
            </a:r>
            <a:endParaRPr lang="en-US" dirty="0"/>
          </a:p>
        </p:txBody>
      </p:sp>
      <p:pic>
        <p:nvPicPr>
          <p:cNvPr id="4" name="Picture 3" descr="ballet.jpg"/>
          <p:cNvPicPr>
            <a:picLocks noChangeAspect="1"/>
          </p:cNvPicPr>
          <p:nvPr/>
        </p:nvPicPr>
        <p:blipFill>
          <a:blip r:embed="rId2" cstate="print"/>
          <a:stretch>
            <a:fillRect/>
          </a:stretch>
        </p:blipFill>
        <p:spPr>
          <a:xfrm>
            <a:off x="3919521" y="2666999"/>
            <a:ext cx="2466308" cy="288036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to do, how to do it, and when to do it….  and then release students to use the same strategies.</a:t>
            </a:r>
          </a:p>
          <a:p>
            <a:endParaRPr lang="en-US" dirty="0"/>
          </a:p>
        </p:txBody>
      </p:sp>
      <p:sp>
        <p:nvSpPr>
          <p:cNvPr id="3" name="Title 2"/>
          <p:cNvSpPr>
            <a:spLocks noGrp="1"/>
          </p:cNvSpPr>
          <p:nvPr>
            <p:ph type="title"/>
          </p:nvPr>
        </p:nvSpPr>
        <p:spPr/>
        <p:txBody>
          <a:bodyPr>
            <a:normAutofit/>
          </a:bodyPr>
          <a:lstStyle/>
          <a:p>
            <a:r>
              <a:rPr lang="en-US" dirty="0" smtClean="0"/>
              <a:t>Content Teachers model……</a:t>
            </a:r>
            <a:endParaRPr lang="en-US" dirty="0"/>
          </a:p>
        </p:txBody>
      </p:sp>
      <p:pic>
        <p:nvPicPr>
          <p:cNvPr id="4" name="Picture 3" descr="studentCU544.jpg"/>
          <p:cNvPicPr>
            <a:picLocks noChangeAspect="1"/>
          </p:cNvPicPr>
          <p:nvPr/>
        </p:nvPicPr>
        <p:blipFill>
          <a:blip r:embed="rId2" cstate="print"/>
          <a:stretch>
            <a:fillRect/>
          </a:stretch>
        </p:blipFill>
        <p:spPr>
          <a:xfrm>
            <a:off x="2743200" y="2971800"/>
            <a:ext cx="5181600" cy="345757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Declarative Knowledge</a:t>
            </a:r>
          </a:p>
          <a:p>
            <a:r>
              <a:rPr lang="en-US" dirty="0" smtClean="0"/>
              <a:t>How – Procedural Knowledge</a:t>
            </a:r>
          </a:p>
          <a:p>
            <a:r>
              <a:rPr lang="en-US" dirty="0" smtClean="0"/>
              <a:t>When or Why- Conditional Knowledge</a:t>
            </a:r>
          </a:p>
          <a:p>
            <a:endParaRPr lang="en-US" dirty="0"/>
          </a:p>
        </p:txBody>
      </p:sp>
      <p:sp>
        <p:nvSpPr>
          <p:cNvPr id="2" name="Title 1"/>
          <p:cNvSpPr>
            <a:spLocks noGrp="1"/>
          </p:cNvSpPr>
          <p:nvPr>
            <p:ph type="title"/>
          </p:nvPr>
        </p:nvSpPr>
        <p:spPr/>
        <p:txBody>
          <a:bodyPr/>
          <a:lstStyle/>
          <a:p>
            <a:r>
              <a:rPr lang="en-US" dirty="0" smtClean="0"/>
              <a:t>What, How, When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knowing </a:t>
            </a:r>
            <a:r>
              <a:rPr lang="en-US" dirty="0"/>
              <a:t>what the strategy is and what it is meant to do. </a:t>
            </a:r>
            <a:endParaRPr lang="en-US" dirty="0" smtClean="0"/>
          </a:p>
          <a:p>
            <a:endParaRPr lang="en-US" dirty="0" smtClean="0"/>
          </a:p>
          <a:p>
            <a:r>
              <a:rPr lang="en-US" dirty="0" smtClean="0"/>
              <a:t>Your </a:t>
            </a:r>
            <a:r>
              <a:rPr lang="en-US" dirty="0"/>
              <a:t>declarative knowledge of a strategy begins with your awareness of it. </a:t>
            </a:r>
          </a:p>
          <a:p>
            <a:endParaRPr lang="en-US" dirty="0"/>
          </a:p>
        </p:txBody>
      </p:sp>
      <p:sp>
        <p:nvSpPr>
          <p:cNvPr id="2" name="Title 1"/>
          <p:cNvSpPr>
            <a:spLocks noGrp="1"/>
          </p:cNvSpPr>
          <p:nvPr>
            <p:ph type="title"/>
          </p:nvPr>
        </p:nvSpPr>
        <p:spPr/>
        <p:txBody>
          <a:bodyPr>
            <a:normAutofit fontScale="90000"/>
          </a:bodyPr>
          <a:lstStyle/>
          <a:p>
            <a:r>
              <a:rPr lang="en-US" b="1" dirty="0" smtClean="0">
                <a:solidFill>
                  <a:schemeClr val="tx1"/>
                </a:solidFill>
              </a:rPr>
              <a:t/>
            </a:r>
            <a:br>
              <a:rPr lang="en-US" b="1" dirty="0" smtClean="0">
                <a:solidFill>
                  <a:schemeClr val="tx1"/>
                </a:solidFill>
              </a:rPr>
            </a:br>
            <a:r>
              <a:rPr lang="en-US" b="1" dirty="0" smtClean="0">
                <a:solidFill>
                  <a:schemeClr val="tx1"/>
                </a:solidFill>
              </a:rPr>
              <a:t>WHAT: Declarative Knowledge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Knowing </a:t>
            </a:r>
            <a:r>
              <a:rPr lang="en-US" b="1" dirty="0"/>
              <a:t>how</a:t>
            </a:r>
            <a:r>
              <a:rPr lang="en-US" dirty="0"/>
              <a:t> the strategy works or is implemented is called </a:t>
            </a:r>
            <a:r>
              <a:rPr lang="en-US" u="sng" dirty="0"/>
              <a:t>procedural</a:t>
            </a:r>
            <a:r>
              <a:rPr lang="en-US" dirty="0"/>
              <a:t> knowledge. </a:t>
            </a:r>
            <a:endParaRPr lang="en-US" dirty="0" smtClean="0"/>
          </a:p>
          <a:p>
            <a:endParaRPr lang="en-US" dirty="0" smtClean="0"/>
          </a:p>
          <a:p>
            <a:r>
              <a:rPr lang="en-US" dirty="0" smtClean="0"/>
              <a:t>What </a:t>
            </a:r>
            <a:r>
              <a:rPr lang="en-US" dirty="0"/>
              <a:t>are the steps, the process, the procedure? What do I do first, then next, then following? </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dirty="0" smtClean="0"/>
              <a:t>HOW: Procedural Knowledge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knowledge about when to use a procedure, skill, or strategy and when not to use it; why a procedure works and under what conditions.</a:t>
            </a:r>
          </a:p>
          <a:p>
            <a:endParaRPr lang="en-US" sz="2000" dirty="0" smtClean="0"/>
          </a:p>
          <a:p>
            <a:r>
              <a:rPr lang="en-US" sz="2000" dirty="0" smtClean="0"/>
              <a:t>As content teachers….. </a:t>
            </a:r>
            <a:r>
              <a:rPr lang="en-US" sz="2000" dirty="0"/>
              <a:t>We can say: </a:t>
            </a:r>
            <a:r>
              <a:rPr lang="en-US" sz="2000" b="1" i="1" u="sng" dirty="0"/>
              <a:t>If</a:t>
            </a:r>
            <a:r>
              <a:rPr lang="en-US" sz="2000" i="1" dirty="0"/>
              <a:t> I want my students to be thinking comparatively, </a:t>
            </a:r>
            <a:r>
              <a:rPr lang="en-US" sz="2000" b="1" i="1" u="sng" dirty="0"/>
              <a:t>then</a:t>
            </a:r>
            <a:r>
              <a:rPr lang="en-US" sz="2000" i="1" dirty="0"/>
              <a:t> I will have them use a comparison-contrast chart.</a:t>
            </a:r>
            <a:r>
              <a:rPr lang="en-US" sz="2000" dirty="0"/>
              <a:t> </a:t>
            </a:r>
            <a:endParaRPr lang="en-US" sz="2000" dirty="0" smtClean="0"/>
          </a:p>
          <a:p>
            <a:endParaRPr lang="en-US" sz="2000" dirty="0" smtClean="0"/>
          </a:p>
          <a:p>
            <a:r>
              <a:rPr lang="en-US" sz="2000" dirty="0" smtClean="0"/>
              <a:t>As content teachers we need to think about our goals when choosing teaching strategies.</a:t>
            </a:r>
          </a:p>
          <a:p>
            <a:endParaRPr lang="en-US" sz="2000" dirty="0" smtClean="0"/>
          </a:p>
          <a:p>
            <a:r>
              <a:rPr lang="en-US" sz="2000" dirty="0" smtClean="0"/>
              <a:t>We also need to ask </a:t>
            </a:r>
            <a:r>
              <a:rPr lang="en-US" sz="2000" dirty="0"/>
              <a:t>students to develop a way to think about </a:t>
            </a:r>
            <a:r>
              <a:rPr lang="en-US" sz="2000" u="sng" dirty="0"/>
              <a:t>when</a:t>
            </a:r>
            <a:r>
              <a:rPr lang="en-US" sz="2000" dirty="0"/>
              <a:t> the various strategies are best </a:t>
            </a:r>
            <a:r>
              <a:rPr lang="en-US" sz="2000" dirty="0" smtClean="0"/>
              <a:t>used.</a:t>
            </a:r>
          </a:p>
          <a:p>
            <a:endParaRPr lang="en-US" sz="2000" dirty="0"/>
          </a:p>
        </p:txBody>
      </p:sp>
      <p:sp>
        <p:nvSpPr>
          <p:cNvPr id="2" name="Title 1"/>
          <p:cNvSpPr>
            <a:spLocks noGrp="1"/>
          </p:cNvSpPr>
          <p:nvPr>
            <p:ph type="title"/>
          </p:nvPr>
        </p:nvSpPr>
        <p:spPr>
          <a:xfrm>
            <a:off x="457200" y="274638"/>
            <a:ext cx="8229600" cy="1249362"/>
          </a:xfrm>
        </p:spPr>
        <p:txBody>
          <a:bodyPr>
            <a:normAutofit fontScale="90000"/>
          </a:bodyPr>
          <a:lstStyle/>
          <a:p>
            <a:r>
              <a:rPr lang="en-US" sz="4400" dirty="0" smtClean="0"/>
              <a:t/>
            </a:r>
            <a:br>
              <a:rPr lang="en-US" sz="4400" dirty="0" smtClean="0"/>
            </a:br>
            <a:r>
              <a:rPr lang="en-US" sz="3600" dirty="0" smtClean="0"/>
              <a:t>WHEN or WHY: Conditional Knowledge</a:t>
            </a:r>
            <a:r>
              <a:rPr lang="en-US" sz="4400" dirty="0" smtClean="0"/>
              <a:t/>
            </a:r>
            <a:br>
              <a:rPr lang="en-US" sz="4400"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do I begin to teach comprehension through content such as Social Studies and Science? </a:t>
            </a:r>
            <a:endParaRPr lang="en-US" dirty="0"/>
          </a:p>
        </p:txBody>
      </p:sp>
      <p:sp>
        <p:nvSpPr>
          <p:cNvPr id="3" name="Title 2"/>
          <p:cNvSpPr>
            <a:spLocks noGrp="1"/>
          </p:cNvSpPr>
          <p:nvPr>
            <p:ph type="title"/>
          </p:nvPr>
        </p:nvSpPr>
        <p:spPr/>
        <p:txBody>
          <a:bodyPr/>
          <a:lstStyle/>
          <a:p>
            <a:r>
              <a:rPr lang="en-US" dirty="0" smtClean="0"/>
              <a:t>EQ</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8"/>
            <a:r>
              <a:rPr lang="en-US" sz="3200" b="1" dirty="0" smtClean="0"/>
              <a:t>Based on your goals for instruction. </a:t>
            </a:r>
            <a:endParaRPr lang="en-US" sz="3200" dirty="0"/>
          </a:p>
        </p:txBody>
      </p:sp>
      <p:sp>
        <p:nvSpPr>
          <p:cNvPr id="2" name="Title 1"/>
          <p:cNvSpPr>
            <a:spLocks noGrp="1"/>
          </p:cNvSpPr>
          <p:nvPr>
            <p:ph type="title"/>
          </p:nvPr>
        </p:nvSpPr>
        <p:spPr/>
        <p:txBody>
          <a:bodyPr/>
          <a:lstStyle/>
          <a:p>
            <a:r>
              <a:rPr lang="en-US" b="1" dirty="0" smtClean="0"/>
              <a:t>C</a:t>
            </a:r>
            <a:r>
              <a:rPr lang="en-US" dirty="0" smtClean="0"/>
              <a:t>onditional Knowledge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DIFFICULTY OF YOUR SET COULD BE INCREASED IF YOU DO A JAM FOLLOWED BY A PEACH.</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What would you need to know, do?</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00"/>
          </a:solidFill>
        </p:spPr>
        <p:txBody>
          <a:bodyPr/>
          <a:lstStyle/>
          <a:p>
            <a:r>
              <a:rPr lang="en-US" dirty="0" smtClean="0"/>
              <a:t>Reading Comprehension is an </a:t>
            </a:r>
            <a:r>
              <a:rPr lang="en-US" b="1" dirty="0" smtClean="0"/>
              <a:t>active</a:t>
            </a:r>
            <a:r>
              <a:rPr lang="en-US" dirty="0" smtClean="0"/>
              <a:t> process that requires an intentional and thoughtful interaction between the text and reader.</a:t>
            </a:r>
            <a:endParaRPr lang="en-US" dirty="0"/>
          </a:p>
        </p:txBody>
      </p:sp>
      <p:sp>
        <p:nvSpPr>
          <p:cNvPr id="2" name="Title 1"/>
          <p:cNvSpPr>
            <a:spLocks noGrp="1"/>
          </p:cNvSpPr>
          <p:nvPr>
            <p:ph type="title"/>
          </p:nvPr>
        </p:nvSpPr>
        <p:spPr/>
        <p:txBody>
          <a:bodyPr/>
          <a:lstStyle/>
          <a:p>
            <a:r>
              <a:rPr lang="en-US" dirty="0" smtClean="0"/>
              <a:t>First understand……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Font typeface="+mj-lt"/>
              <a:buAutoNum type="arabicPeriod"/>
            </a:pPr>
            <a:r>
              <a:rPr lang="en-US" b="1" dirty="0" smtClean="0"/>
              <a:t>the </a:t>
            </a:r>
            <a:r>
              <a:rPr lang="en-US" b="1" dirty="0"/>
              <a:t>activation of prior </a:t>
            </a:r>
            <a:endParaRPr lang="en-US" b="1" dirty="0" smtClean="0"/>
          </a:p>
          <a:p>
            <a:pPr marL="514350" indent="-514350">
              <a:buFont typeface="+mj-lt"/>
              <a:buAutoNum type="arabicPeriod"/>
            </a:pPr>
            <a:r>
              <a:rPr lang="en-US" b="1" dirty="0" smtClean="0"/>
              <a:t>active </a:t>
            </a:r>
            <a:r>
              <a:rPr lang="en-US" b="1" dirty="0"/>
              <a:t>engagement in the </a:t>
            </a:r>
            <a:r>
              <a:rPr lang="en-US" b="1" dirty="0" smtClean="0"/>
              <a:t>content</a:t>
            </a:r>
          </a:p>
          <a:p>
            <a:pPr marL="514350" indent="-514350">
              <a:buFont typeface="+mj-lt"/>
              <a:buAutoNum type="arabicPeriod"/>
            </a:pPr>
            <a:r>
              <a:rPr lang="en-US" b="1" dirty="0" smtClean="0"/>
              <a:t>metacognition</a:t>
            </a:r>
            <a:r>
              <a:rPr lang="en-US" dirty="0"/>
              <a:t>. </a:t>
            </a:r>
            <a:r>
              <a:rPr lang="en-US" dirty="0" smtClean="0"/>
              <a:t>………………….these </a:t>
            </a:r>
            <a:r>
              <a:rPr lang="en-US" dirty="0"/>
              <a:t>three categories cover the </a:t>
            </a:r>
            <a:endParaRPr lang="en-US" dirty="0" smtClean="0"/>
          </a:p>
          <a:p>
            <a:pPr>
              <a:buNone/>
            </a:pPr>
            <a:r>
              <a:rPr lang="en-US" b="1" dirty="0" smtClean="0">
                <a:solidFill>
                  <a:srgbClr val="FF0000"/>
                </a:solidFill>
              </a:rPr>
              <a:t>BEFORE</a:t>
            </a:r>
            <a:r>
              <a:rPr lang="en-US" b="1" dirty="0">
                <a:solidFill>
                  <a:srgbClr val="FF0000"/>
                </a:solidFill>
              </a:rPr>
              <a:t>, DURING, and AFTER of content </a:t>
            </a:r>
            <a:r>
              <a:rPr lang="en-US" b="1" dirty="0" smtClean="0">
                <a:solidFill>
                  <a:srgbClr val="FF0000"/>
                </a:solidFill>
              </a:rPr>
              <a:t>reading.</a:t>
            </a:r>
            <a:endParaRPr lang="en-US" b="1" dirty="0">
              <a:solidFill>
                <a:srgbClr val="FF0000"/>
              </a:solidFill>
            </a:endParaRPr>
          </a:p>
          <a:p>
            <a:endParaRPr lang="en-US" dirty="0"/>
          </a:p>
        </p:txBody>
      </p:sp>
      <p:sp>
        <p:nvSpPr>
          <p:cNvPr id="2" name="Title 1"/>
          <p:cNvSpPr>
            <a:spLocks noGrp="1"/>
          </p:cNvSpPr>
          <p:nvPr>
            <p:ph type="title"/>
          </p:nvPr>
        </p:nvSpPr>
        <p:spPr/>
        <p:txBody>
          <a:bodyPr/>
          <a:lstStyle/>
          <a:p>
            <a:r>
              <a:rPr lang="en-US" dirty="0" smtClean="0"/>
              <a:t>Keys to Comprehension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We know from research that the greater a student's BACKGROUND with a topic, the easier and more successfully </a:t>
            </a:r>
            <a:r>
              <a:rPr lang="en-US" dirty="0" smtClean="0"/>
              <a:t>he/she </a:t>
            </a:r>
            <a:r>
              <a:rPr lang="en-US" dirty="0"/>
              <a:t>will learn the new content. </a:t>
            </a:r>
          </a:p>
        </p:txBody>
      </p:sp>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1. Background </a:t>
            </a:r>
            <a:r>
              <a:rPr lang="en-US" b="1" dirty="0"/>
              <a:t>Knowledge/Prior Knowledge</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2194.JPG"/>
          <p:cNvPicPr>
            <a:picLocks noGrp="1" noChangeAspect="1"/>
          </p:cNvPicPr>
          <p:nvPr>
            <p:ph idx="1"/>
          </p:nvPr>
        </p:nvPicPr>
        <p:blipFill>
          <a:blip r:embed="rId3" cstate="print"/>
          <a:stretch>
            <a:fillRect/>
          </a:stretch>
        </p:blipFill>
        <p:spPr>
          <a:xfrm>
            <a:off x="1554692" y="1481138"/>
            <a:ext cx="6034616" cy="4525962"/>
          </a:xfrm>
        </p:spPr>
      </p:pic>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3600" dirty="0" smtClean="0">
                <a:solidFill>
                  <a:schemeClr val="tx1"/>
                </a:solidFill>
              </a:rPr>
              <a:t>You will </a:t>
            </a:r>
            <a:r>
              <a:rPr lang="en-US" sz="3600" u="sng" dirty="0" smtClean="0">
                <a:solidFill>
                  <a:schemeClr val="tx1"/>
                </a:solidFill>
              </a:rPr>
              <a:t>NOT</a:t>
            </a:r>
            <a:r>
              <a:rPr lang="en-US" sz="3600" dirty="0" smtClean="0">
                <a:solidFill>
                  <a:schemeClr val="tx1"/>
                </a:solidFill>
              </a:rPr>
              <a:t> have students who do not have prior knowledge. </a:t>
            </a:r>
            <a:r>
              <a:rPr lang="en-US" dirty="0" smtClean="0">
                <a:solidFill>
                  <a:schemeClr val="tx1"/>
                </a:solidFill>
              </a:rPr>
              <a:t/>
            </a:r>
            <a:br>
              <a:rPr lang="en-US" dirty="0" smtClean="0">
                <a:solidFill>
                  <a:schemeClr val="tx1"/>
                </a:solidFill>
              </a:rPr>
            </a:br>
            <a:endParaRPr lang="en-U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DIFFICULTY OF YOUR SET COULD BE INCREASED IF YOU DO A JAM FOLLOWED BY A PEACH.</a:t>
            </a:r>
            <a:endParaRPr lang="en-US" dirty="0"/>
          </a:p>
        </p:txBody>
      </p:sp>
      <p:sp>
        <p:nvSpPr>
          <p:cNvPr id="2" name="Title 1"/>
          <p:cNvSpPr>
            <a:spLocks noGrp="1"/>
          </p:cNvSpPr>
          <p:nvPr>
            <p:ph type="title"/>
          </p:nvPr>
        </p:nvSpPr>
        <p:spPr/>
        <p:txBody>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point values you can earn on your gymnastics routine can be bigger if you include, in sequence, two particular skills on the uneven parallel bars: the "jam," which leaves the gymnast sitting on the high bar; and the "peach," where the gymnast moves from the high bar to the low bar.</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dirty="0" smtClean="0"/>
              <a:t>Translation: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b="1" dirty="0" smtClean="0"/>
              <a:t>Summarize Key Points So Far</a:t>
            </a:r>
          </a:p>
          <a:p>
            <a:endParaRPr lang="en-US" sz="4000" b="1" dirty="0" smtClean="0"/>
          </a:p>
          <a:p>
            <a:r>
              <a:rPr lang="en-US" sz="4000" b="1" dirty="0" smtClean="0"/>
              <a:t>Add your Own Thoughts</a:t>
            </a:r>
          </a:p>
          <a:p>
            <a:endParaRPr lang="en-US" sz="4000" b="1" dirty="0" smtClean="0"/>
          </a:p>
          <a:p>
            <a:r>
              <a:rPr lang="en-US" sz="4000" b="1" dirty="0" smtClean="0"/>
              <a:t>Pose Clarifying Questions</a:t>
            </a:r>
            <a:endParaRPr lang="en-US" sz="4000" b="1" dirty="0"/>
          </a:p>
        </p:txBody>
      </p:sp>
      <p:sp>
        <p:nvSpPr>
          <p:cNvPr id="3" name="Title 2"/>
          <p:cNvSpPr>
            <a:spLocks noGrp="1"/>
          </p:cNvSpPr>
          <p:nvPr>
            <p:ph type="title"/>
          </p:nvPr>
        </p:nvSpPr>
        <p:spPr/>
        <p:txBody>
          <a:bodyPr/>
          <a:lstStyle/>
          <a:p>
            <a:r>
              <a:rPr lang="en-US" dirty="0" smtClean="0"/>
              <a:t>Three minute pause….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100</TotalTime>
  <Words>806</Words>
  <Application>Microsoft Office PowerPoint</Application>
  <PresentationFormat>On-screen Show (4:3)</PresentationFormat>
  <Paragraphs>71</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True Learning is based on discovery…..rather than the transmission of knowledge.” John Dewey</vt:lpstr>
      <vt:lpstr>EQ</vt:lpstr>
      <vt:lpstr>First understand……</vt:lpstr>
      <vt:lpstr>Keys to Comprehension</vt:lpstr>
      <vt:lpstr> 1. Background Knowledge/Prior Knowledge </vt:lpstr>
      <vt:lpstr> You will NOT have students who do not have prior knowledge.  </vt:lpstr>
      <vt:lpstr>????????????????????</vt:lpstr>
      <vt:lpstr>Translation: </vt:lpstr>
      <vt:lpstr>Three minute pause….</vt:lpstr>
      <vt:lpstr>Prior knowledge – what they know</vt:lpstr>
      <vt:lpstr>2. Active Engagement </vt:lpstr>
      <vt:lpstr>3. Metacognition </vt:lpstr>
      <vt:lpstr>So…our goal as content teachers</vt:lpstr>
      <vt:lpstr>So independent learners </vt:lpstr>
      <vt:lpstr>Content Teachers model……</vt:lpstr>
      <vt:lpstr>What, How, When</vt:lpstr>
      <vt:lpstr> WHAT: Declarative Knowledge </vt:lpstr>
      <vt:lpstr>HOW: Procedural Knowledge </vt:lpstr>
      <vt:lpstr> WHEN or WHY: Conditional Knowledge </vt:lpstr>
      <vt:lpstr>Conditional Knowledge</vt:lpstr>
      <vt:lpstr>What would you need to know, do?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True Learning is based on discovery…..rather than the transmission of knowledge.” John Dewey</dc:title>
  <dc:creator>Norma Jean</dc:creator>
  <cp:lastModifiedBy>Norma Jean</cp:lastModifiedBy>
  <cp:revision>47</cp:revision>
  <dcterms:created xsi:type="dcterms:W3CDTF">2011-08-28T21:08:54Z</dcterms:created>
  <dcterms:modified xsi:type="dcterms:W3CDTF">2011-08-29T12:17:39Z</dcterms:modified>
</cp:coreProperties>
</file>