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57" r:id="rId4"/>
    <p:sldId id="259" r:id="rId5"/>
    <p:sldId id="260" r:id="rId6"/>
    <p:sldId id="263" r:id="rId7"/>
    <p:sldId id="269" r:id="rId8"/>
    <p:sldId id="274" r:id="rId9"/>
    <p:sldId id="270" r:id="rId10"/>
    <p:sldId id="271" r:id="rId11"/>
    <p:sldId id="272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D8A88-B2E3-40EE-B9E3-90B0E6EEEA1F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304C7-88F2-419B-B5ED-81636CEB3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56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Text set, 3 types of writing:</a:t>
            </a:r>
            <a:r>
              <a:rPr lang="en-US" baseline="0" dirty="0" smtClean="0"/>
              <a:t>  biography writing(narrative), expository, persuasive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304C7-88F2-419B-B5ED-81636CEB3A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6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51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3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46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2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16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1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33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6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3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8A9FF-325A-4283-A355-D2B81DB9D9F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88625-C157-4099-B275-DDC482A8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1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dsUXA9ewvYc" TargetMode="External"/><Relationship Id="rId2" Type="http://schemas.openxmlformats.org/officeDocument/2006/relationships/hyperlink" Target="http://youtu.be/-M6nSjmugS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2285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Writing and Reading in the </a:t>
            </a:r>
            <a:br>
              <a:rPr lang="en-US" dirty="0" smtClean="0"/>
            </a:br>
            <a:r>
              <a:rPr lang="en-US" dirty="0" smtClean="0"/>
              <a:t>Content Areas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33528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Today, less than one-third of America’s high school students read or write at grade level. Among low-income students, the figure is fewer than one in six (</a:t>
            </a:r>
            <a:r>
              <a:rPr lang="en-US" b="1" dirty="0" err="1" smtClean="0">
                <a:solidFill>
                  <a:schemeClr val="tx1"/>
                </a:solidFill>
              </a:rPr>
              <a:t>Perie</a:t>
            </a:r>
            <a:r>
              <a:rPr lang="en-US" b="1" dirty="0" smtClean="0">
                <a:solidFill>
                  <a:schemeClr val="tx1"/>
                </a:solidFill>
              </a:rPr>
              <a:t> et al., 2005). In a typical high-poverty urban school, roughly half of incoming ninth-grade students read at a sixth- or seventh-grade level (</a:t>
            </a:r>
            <a:r>
              <a:rPr lang="en-US" b="1" dirty="0" err="1" smtClean="0">
                <a:solidFill>
                  <a:schemeClr val="tx1"/>
                </a:solidFill>
              </a:rPr>
              <a:t>Balfanz</a:t>
            </a:r>
            <a:r>
              <a:rPr lang="en-US" b="1" dirty="0" smtClean="0">
                <a:solidFill>
                  <a:schemeClr val="tx1"/>
                </a:solidFill>
              </a:rPr>
              <a:t> et al., 2002).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Persuasive Writing: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Writer </a:t>
            </a:r>
            <a:r>
              <a:rPr lang="en-US" dirty="0"/>
              <a:t>attempts to convince readers to agree with an opinion.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emphasizes </a:t>
            </a:r>
            <a:r>
              <a:rPr lang="en-US" dirty="0"/>
              <a:t>and clarifies the topic’s significance by briefly mentioning the current event or recent publication, that prompted the writer to discuss the topic.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rest of the piece consists of the writer’s argument in favor or in criticism of a position.</a:t>
            </a:r>
          </a:p>
          <a:p>
            <a:r>
              <a:rPr lang="en-US" dirty="0"/>
              <a:t>A persuasive writing piece  begins with a thesis, or statement to be proven, summarizes the position and provides further detail as necessary to amplify the essay’s points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An essential component of a </a:t>
            </a:r>
            <a:r>
              <a:rPr lang="en-US" dirty="0" smtClean="0"/>
              <a:t>persuasive writing piece also includes writing of </a:t>
            </a:r>
            <a:r>
              <a:rPr lang="en-US" dirty="0"/>
              <a:t>an opposing viewpoint.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141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Expository Writing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Expository (informative) writing </a:t>
            </a:r>
            <a:r>
              <a:rPr lang="en-US" dirty="0" smtClean="0"/>
              <a:t>purpose </a:t>
            </a:r>
            <a:r>
              <a:rPr lang="en-US" dirty="0"/>
              <a:t>to convey messages, instructions, and ideas.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involves communicating information at various levels of understanding, such as describing information, explaining or interpreting information, clarifying a process, or evaluating information. </a:t>
            </a:r>
          </a:p>
          <a:p>
            <a:r>
              <a:rPr lang="en-US" dirty="0" smtClean="0"/>
              <a:t>Used </a:t>
            </a:r>
            <a:r>
              <a:rPr lang="en-US" dirty="0"/>
              <a:t>to write how-to manuals or other form of instruction, an explanation of a natural or technological process (an outline of the evaporation cycle, for example, or how to rebuild a car engine), a comparison of two similar subjects.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0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Expository cont.…….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students write exactly </a:t>
            </a:r>
            <a:r>
              <a:rPr lang="en-US" dirty="0"/>
              <a:t>what they're going to say in their first sentence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explain how they're going to prove it in their first paragraph.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write it simply and easily in the body paragraphs and sum it all up in the conclusion.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391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Today’s Learning, explore writing in the content areas.</a:t>
            </a:r>
          </a:p>
          <a:p>
            <a:endParaRPr lang="en-US" dirty="0"/>
          </a:p>
          <a:p>
            <a:r>
              <a:rPr lang="en-US" dirty="0" smtClean="0"/>
              <a:t>EQ: How is writing connected to comprehension?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53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Writing Connection?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Traditionally, in early elementary students are taught to read nursery rhymes, storybooks, and other simple texts, which help them to practice the basic mechanics of reading. </a:t>
            </a:r>
          </a:p>
          <a:p>
            <a:r>
              <a:rPr lang="en-US" dirty="0" smtClean="0"/>
              <a:t>Around 4</a:t>
            </a:r>
            <a:r>
              <a:rPr lang="en-US" baseline="30000" dirty="0" smtClean="0"/>
              <a:t>th</a:t>
            </a:r>
            <a:r>
              <a:rPr lang="en-US" dirty="0" smtClean="0"/>
              <a:t> grade educators start the expectation that students will shift from learning to read to reading to learn.</a:t>
            </a:r>
          </a:p>
          <a:p>
            <a:endParaRPr lang="en-US" dirty="0" smtClean="0"/>
          </a:p>
          <a:p>
            <a:r>
              <a:rPr lang="en-US" dirty="0" smtClean="0"/>
              <a:t>Then, teachers begin to assign longer and more content-rich materials, and students are expected to read for information, to gather facts, remember details, look for main points, follow directions, and so on. </a:t>
            </a:r>
          </a:p>
          <a:p>
            <a:endParaRPr lang="en-US" dirty="0" smtClean="0"/>
          </a:p>
          <a:p>
            <a:r>
              <a:rPr lang="en-US" dirty="0" smtClean="0"/>
              <a:t>But reading assignments do not just become longer and more full of content; they also become varied in their style, format, vocabulary, purpose, and intended audience.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9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Traditionally, after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grade students will be……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learning to skim some kinds of books quickly, checking for main points and broad themes, or searching for fine details. </a:t>
            </a:r>
          </a:p>
          <a:p>
            <a:r>
              <a:rPr lang="en-US" dirty="0" smtClean="0"/>
              <a:t>reading skeptically, or questioning the author’s assumptions, or analyzing the writer’s style. </a:t>
            </a:r>
          </a:p>
          <a:p>
            <a:r>
              <a:rPr lang="en-US" dirty="0" smtClean="0"/>
              <a:t>Reading different content for information tapping into entirely different sets of vocabulary, jargon, and background knowledge. </a:t>
            </a:r>
          </a:p>
          <a:p>
            <a:r>
              <a:rPr lang="en-US" dirty="0" smtClean="0"/>
              <a:t>Connecting reading with writing; writing in many styles, applying a myriad of discipline-specific conventions and rules. </a:t>
            </a:r>
          </a:p>
          <a:p>
            <a:r>
              <a:rPr lang="en-US" dirty="0" smtClean="0"/>
              <a:t>learning that chemists, historians, mathematicians, journalists, and members of every other profession have their own characteristic ways of talking, reasoning, arguing, presenting their thoughts, and responding to critics.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8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Literacy Goals </a:t>
            </a:r>
            <a:r>
              <a:rPr lang="en-US" dirty="0" smtClean="0"/>
              <a:t>in Content Area Reading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Students engage in sustained reading</a:t>
            </a:r>
          </a:p>
          <a:p>
            <a:r>
              <a:rPr lang="en-US" dirty="0" smtClean="0"/>
              <a:t>encourage and require reading of primary sources/ real-world materials. </a:t>
            </a:r>
          </a:p>
          <a:p>
            <a:r>
              <a:rPr lang="en-US" dirty="0" smtClean="0"/>
              <a:t>Show students, explicitly, what it means to be a good reader or </a:t>
            </a:r>
            <a:r>
              <a:rPr lang="en-US" dirty="0" smtClean="0">
                <a:solidFill>
                  <a:srgbClr val="FF0000"/>
                </a:solidFill>
              </a:rPr>
              <a:t>writer</a:t>
            </a:r>
            <a:r>
              <a:rPr lang="en-US" dirty="0" smtClean="0"/>
              <a:t> in the given subject area. </a:t>
            </a:r>
          </a:p>
          <a:p>
            <a:r>
              <a:rPr lang="en-US" dirty="0" smtClean="0"/>
              <a:t>Teachers model/discuss how to read for information, how to </a:t>
            </a:r>
            <a:r>
              <a:rPr lang="en-US" dirty="0" smtClean="0">
                <a:solidFill>
                  <a:srgbClr val="FF0000"/>
                </a:solidFill>
              </a:rPr>
              <a:t>write for content</a:t>
            </a:r>
            <a:r>
              <a:rPr lang="en-US" dirty="0" smtClean="0"/>
              <a:t>, how to </a:t>
            </a:r>
            <a:r>
              <a:rPr lang="en-US" dirty="0" smtClean="0"/>
              <a:t>interpret information.</a:t>
            </a:r>
          </a:p>
          <a:p>
            <a:r>
              <a:rPr lang="en-US" dirty="0" smtClean="0"/>
              <a:t>Students </a:t>
            </a:r>
            <a:r>
              <a:rPr lang="en-US" dirty="0" smtClean="0"/>
              <a:t>should discuss what they have read, how to write, or how to interpret, analyze, or otherwise respond to </a:t>
            </a:r>
            <a:r>
              <a:rPr lang="en-US" dirty="0" smtClean="0"/>
              <a:t>texts.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9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So…..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teachers </a:t>
            </a:r>
            <a:r>
              <a:rPr lang="en-US" dirty="0" smtClean="0"/>
              <a:t>provide </a:t>
            </a:r>
            <a:r>
              <a:rPr lang="en-US" dirty="0"/>
              <a:t>instruction in the reading and writing skills that are specific to that content </a:t>
            </a:r>
            <a:r>
              <a:rPr lang="en-US" dirty="0" smtClean="0"/>
              <a:t>area because……………..…… </a:t>
            </a:r>
            <a:r>
              <a:rPr lang="en-US" dirty="0"/>
              <a:t>student writing, in any </a:t>
            </a:r>
            <a:r>
              <a:rPr lang="en-US" dirty="0" smtClean="0"/>
              <a:t>content, </a:t>
            </a:r>
            <a:r>
              <a:rPr lang="en-US" dirty="0"/>
              <a:t>is a window into how students think about the concepts they are learning.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28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Content area classrooms </a:t>
            </a:r>
            <a:r>
              <a:rPr lang="en-US" dirty="0" smtClean="0"/>
              <a:t>should extend </a:t>
            </a:r>
            <a:r>
              <a:rPr lang="en-US" dirty="0"/>
              <a:t>and </a:t>
            </a:r>
            <a:r>
              <a:rPr lang="en-US" dirty="0" smtClean="0"/>
              <a:t>sharpen </a:t>
            </a:r>
            <a:r>
              <a:rPr lang="en-US" dirty="0"/>
              <a:t>writing skills.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Examples of content writing:</a:t>
            </a:r>
          </a:p>
          <a:p>
            <a:r>
              <a:rPr lang="en-US" dirty="0" smtClean="0"/>
              <a:t>Civil War Newspaper</a:t>
            </a:r>
          </a:p>
          <a:p>
            <a:r>
              <a:rPr lang="en-US" dirty="0" smtClean="0"/>
              <a:t>Solar </a:t>
            </a:r>
            <a:r>
              <a:rPr lang="en-US" dirty="0"/>
              <a:t>system web </a:t>
            </a:r>
            <a:r>
              <a:rPr lang="en-US" dirty="0" smtClean="0"/>
              <a:t>pages</a:t>
            </a:r>
          </a:p>
          <a:p>
            <a:r>
              <a:rPr lang="en-US" dirty="0" smtClean="0"/>
              <a:t>lab </a:t>
            </a:r>
            <a:r>
              <a:rPr lang="en-US" dirty="0"/>
              <a:t>reports, </a:t>
            </a:r>
            <a:endParaRPr lang="en-US" dirty="0" smtClean="0"/>
          </a:p>
          <a:p>
            <a:r>
              <a:rPr lang="en-US" dirty="0" smtClean="0"/>
              <a:t>immigrant </a:t>
            </a:r>
            <a:r>
              <a:rPr lang="en-US" dirty="0"/>
              <a:t>journals, </a:t>
            </a:r>
            <a:endParaRPr lang="en-US" dirty="0" smtClean="0"/>
          </a:p>
          <a:p>
            <a:r>
              <a:rPr lang="en-US" dirty="0" smtClean="0"/>
              <a:t>science </a:t>
            </a:r>
            <a:r>
              <a:rPr lang="en-US" dirty="0"/>
              <a:t>fair abstracts, </a:t>
            </a:r>
            <a:endParaRPr lang="en-US" dirty="0" smtClean="0"/>
          </a:p>
          <a:p>
            <a:r>
              <a:rPr lang="en-US" dirty="0" smtClean="0"/>
              <a:t>play </a:t>
            </a:r>
            <a:r>
              <a:rPr lang="en-US" dirty="0"/>
              <a:t>scripts, </a:t>
            </a:r>
            <a:endParaRPr lang="en-US" dirty="0" smtClean="0"/>
          </a:p>
          <a:p>
            <a:r>
              <a:rPr lang="en-US" dirty="0" smtClean="0"/>
              <a:t>R.A.F.T</a:t>
            </a:r>
            <a:r>
              <a:rPr lang="en-US" dirty="0"/>
              <a:t>. papers, </a:t>
            </a:r>
            <a:endParaRPr lang="en-US" dirty="0" smtClean="0"/>
          </a:p>
          <a:p>
            <a:r>
              <a:rPr lang="en-US" dirty="0" smtClean="0"/>
              <a:t>biographies </a:t>
            </a:r>
            <a:r>
              <a:rPr lang="en-US" dirty="0"/>
              <a:t>of scientists, </a:t>
            </a:r>
            <a:endParaRPr lang="en-US" dirty="0" smtClean="0"/>
          </a:p>
          <a:p>
            <a:r>
              <a:rPr lang="en-US" dirty="0" smtClean="0"/>
              <a:t>interview </a:t>
            </a:r>
            <a:r>
              <a:rPr lang="en-US" dirty="0"/>
              <a:t>questions, </a:t>
            </a:r>
            <a:endParaRPr lang="en-US" dirty="0" smtClean="0"/>
          </a:p>
          <a:p>
            <a:r>
              <a:rPr lang="en-US" dirty="0" smtClean="0"/>
              <a:t>timeline </a:t>
            </a:r>
            <a:r>
              <a:rPr lang="en-US" dirty="0"/>
              <a:t>narratives, </a:t>
            </a:r>
            <a:endParaRPr lang="en-US" dirty="0" smtClean="0"/>
          </a:p>
          <a:p>
            <a:r>
              <a:rPr lang="en-US" dirty="0" smtClean="0"/>
              <a:t>response-note </a:t>
            </a:r>
            <a:r>
              <a:rPr lang="en-US" dirty="0"/>
              <a:t>taking formats, </a:t>
            </a:r>
            <a:endParaRPr lang="en-US" dirty="0" smtClean="0"/>
          </a:p>
          <a:p>
            <a:r>
              <a:rPr lang="en-US" dirty="0" smtClean="0"/>
              <a:t>storyboards </a:t>
            </a:r>
            <a:r>
              <a:rPr lang="en-US" dirty="0"/>
              <a:t>for film or slide presentations </a:t>
            </a:r>
            <a:endParaRPr lang="en-US" dirty="0" smtClean="0"/>
          </a:p>
          <a:p>
            <a:r>
              <a:rPr lang="en-US" dirty="0" smtClean="0"/>
              <a:t>Websites: </a:t>
            </a:r>
            <a:r>
              <a:rPr lang="en-US" dirty="0">
                <a:solidFill>
                  <a:srgbClr val="FF0000"/>
                </a:solidFill>
              </a:rPr>
              <a:t>ReadWriteThink.org</a:t>
            </a:r>
            <a:r>
              <a:rPr lang="en-US" dirty="0"/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ReadingQuest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545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in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http://youtu.be/-</a:t>
            </a:r>
            <a:r>
              <a:rPr lang="en-US" dirty="0" smtClean="0">
                <a:hlinkClick r:id="rId2"/>
              </a:rPr>
              <a:t>M6nSjmugS8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http://youtu.be/dsUXA9ewvYc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94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Narrative Writing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Used </a:t>
            </a:r>
            <a:r>
              <a:rPr lang="en-US" dirty="0"/>
              <a:t>when reporting about an event or an incident, describing an experience, or telling a story.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tells </a:t>
            </a:r>
            <a:r>
              <a:rPr lang="en-US" dirty="0"/>
              <a:t>a story about something that happened or </a:t>
            </a:r>
            <a:r>
              <a:rPr lang="en-US" dirty="0" smtClean="0"/>
              <a:t>explains </a:t>
            </a:r>
            <a:r>
              <a:rPr lang="en-US" dirty="0"/>
              <a:t>a series of </a:t>
            </a:r>
            <a:r>
              <a:rPr lang="en-US" dirty="0" smtClean="0"/>
              <a:t>events.</a:t>
            </a:r>
          </a:p>
          <a:p>
            <a:endParaRPr lang="en-US" dirty="0" smtClean="0"/>
          </a:p>
          <a:p>
            <a:r>
              <a:rPr lang="en-US" dirty="0" smtClean="0"/>
              <a:t>Events </a:t>
            </a:r>
            <a:r>
              <a:rPr lang="en-US" dirty="0"/>
              <a:t>are written </a:t>
            </a:r>
            <a:r>
              <a:rPr lang="en-US" dirty="0" smtClean="0"/>
              <a:t>chronologically.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843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835</Words>
  <Application>Microsoft Office PowerPoint</Application>
  <PresentationFormat>On-screen Show (4:3)</PresentationFormat>
  <Paragraphs>72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 Writing and Reading in the  Content Areas  </vt:lpstr>
      <vt:lpstr>Content Writing</vt:lpstr>
      <vt:lpstr>Reading Writing Connection?</vt:lpstr>
      <vt:lpstr>Traditionally, after 3rd grade students will be……</vt:lpstr>
      <vt:lpstr>Literacy Goals in Content Area Reading </vt:lpstr>
      <vt:lpstr> So…..</vt:lpstr>
      <vt:lpstr>Content area classrooms should extend and sharpen writing skills. </vt:lpstr>
      <vt:lpstr>Writing in Science</vt:lpstr>
      <vt:lpstr>Narrative Writing </vt:lpstr>
      <vt:lpstr>Persuasive Writing: </vt:lpstr>
      <vt:lpstr>Expository Writing </vt:lpstr>
      <vt:lpstr>Expository cont.…….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Writing and Reading in the  Content Areas  </dc:title>
  <dc:creator>Norma Jean Cain</dc:creator>
  <cp:lastModifiedBy>Norma Jean Cain</cp:lastModifiedBy>
  <cp:revision>27</cp:revision>
  <dcterms:created xsi:type="dcterms:W3CDTF">2011-09-18T12:13:59Z</dcterms:created>
  <dcterms:modified xsi:type="dcterms:W3CDTF">2011-09-22T16:21:28Z</dcterms:modified>
</cp:coreProperties>
</file>